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566" r:id="rId2"/>
    <p:sldId id="258" r:id="rId3"/>
    <p:sldId id="569" r:id="rId4"/>
    <p:sldId id="576" r:id="rId5"/>
    <p:sldId id="577" r:id="rId6"/>
    <p:sldId id="477" r:id="rId7"/>
    <p:sldId id="570" r:id="rId8"/>
    <p:sldId id="571" r:id="rId9"/>
    <p:sldId id="567" r:id="rId10"/>
    <p:sldId id="568" r:id="rId11"/>
    <p:sldId id="578" r:id="rId12"/>
    <p:sldId id="555" r:id="rId13"/>
    <p:sldId id="556" r:id="rId14"/>
    <p:sldId id="579" r:id="rId15"/>
    <p:sldId id="493" r:id="rId16"/>
    <p:sldId id="572" r:id="rId17"/>
    <p:sldId id="500" r:id="rId18"/>
    <p:sldId id="504" r:id="rId19"/>
    <p:sldId id="507" r:id="rId20"/>
    <p:sldId id="505" r:id="rId21"/>
    <p:sldId id="573" r:id="rId22"/>
    <p:sldId id="574" r:id="rId23"/>
    <p:sldId id="575" r:id="rId24"/>
    <p:sldId id="580" r:id="rId25"/>
    <p:sldId id="557" r:id="rId26"/>
    <p:sldId id="558" r:id="rId27"/>
    <p:sldId id="559" r:id="rId28"/>
    <p:sldId id="560" r:id="rId29"/>
    <p:sldId id="561" r:id="rId30"/>
    <p:sldId id="562" r:id="rId31"/>
    <p:sldId id="564" r:id="rId32"/>
    <p:sldId id="565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9DD2"/>
    <a:srgbClr val="E5B7FF"/>
    <a:srgbClr val="FF0000"/>
    <a:srgbClr val="BD9DD1"/>
    <a:srgbClr val="9E9CD1"/>
    <a:srgbClr val="A0ADDB"/>
    <a:srgbClr val="81B1DA"/>
    <a:srgbClr val="CC9900"/>
    <a:srgbClr val="FFFF66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83" autoAdjust="0"/>
    <p:restoredTop sz="84993" autoAdjust="0"/>
  </p:normalViewPr>
  <p:slideViewPr>
    <p:cSldViewPr snapToGrid="0">
      <p:cViewPr varScale="1">
        <p:scale>
          <a:sx n="56" d="100"/>
          <a:sy n="56" d="100"/>
        </p:scale>
        <p:origin x="428" y="48"/>
      </p:cViewPr>
      <p:guideLst/>
    </p:cSldViewPr>
  </p:slideViewPr>
  <p:outlineViewPr>
    <p:cViewPr>
      <p:scale>
        <a:sx n="33" d="100"/>
        <a:sy n="33" d="100"/>
      </p:scale>
      <p:origin x="0" y="-102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7380"/>
    </p:cViewPr>
  </p:sorterViewPr>
  <p:notesViewPr>
    <p:cSldViewPr snapToGrid="0">
      <p:cViewPr varScale="1">
        <p:scale>
          <a:sx n="87" d="100"/>
          <a:sy n="87" d="100"/>
        </p:scale>
        <p:origin x="9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8190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60691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79848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240497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23142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9470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575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056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4955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4304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676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22930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94133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563215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76219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9573321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59547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40119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749175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9431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72858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5668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60602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4403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3022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34140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1346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833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13544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6908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06412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8C49-1227-4821-8743-76710773F34E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F0AF-EECC-4FF8-B6A9-25E29A4B986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4F3E1-DD01-4E20-B25D-51F65B7636E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矩形 1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8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9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30" name="圖片 12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88" y="6198490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 userDrawn="1"/>
        </p:nvSpPr>
        <p:spPr>
          <a:xfrm flipH="1">
            <a:off x="711901" y="336594"/>
            <a:ext cx="1545828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Suggestion">
            <a:extLst>
              <a:ext uri="{FF2B5EF4-FFF2-40B4-BE49-F238E27FC236}">
                <a16:creationId xmlns:a16="http://schemas.microsoft.com/office/drawing/2014/main" id="{C6D2104E-1FFD-4943-9166-5FAA731A8870}"/>
              </a:ext>
            </a:extLst>
          </p:cNvPr>
          <p:cNvSpPr txBox="1"/>
          <p:nvPr userDrawn="1"/>
        </p:nvSpPr>
        <p:spPr>
          <a:xfrm flipH="1">
            <a:off x="941584" y="388128"/>
            <a:ext cx="124916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en-US" sz="800" dirty="0">
              <a:solidFill>
                <a:schemeClr val="bg1">
                  <a:lumMod val="7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5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 userDrawn="1"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84917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8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9" name="圖片 128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</p:spTree>
    <p:extLst>
      <p:ext uri="{BB962C8B-B14F-4D97-AF65-F5344CB8AC3E}">
        <p14:creationId xmlns:p14="http://schemas.microsoft.com/office/powerpoint/2010/main" val="118850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8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9" name="圖片 128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3738769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9011E-2ABA-4D99-91EC-435A644E236B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D784-9BA2-40EA-BC95-3760ACA48F3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0EF30-1C9C-449A-8A29-B8427D57E9A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E60E-A61C-4FA5-AB59-87FCB4708EA9}" type="datetime1">
              <a:rPr lang="en-US" smtClean="0"/>
              <a:t>10/4/2023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642E4-CC72-4F3B-8077-35A53E651FCE}" type="datetime1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AC80-E9C6-4E27-8FC1-BF7772EB6799}" type="datetime1">
              <a:rPr lang="en-US" smtClean="0"/>
              <a:t>10/4/2023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6B54-B6C5-4B72-8D02-7C260018F226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1267-AC00-4230-A151-FC14C55CBC6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C3D6-F465-4B86-B255-9CE197E32E22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4.emf"/><Relationship Id="rId7" Type="http://schemas.openxmlformats.org/officeDocument/2006/relationships/slide" Target="slide20.xml"/><Relationship Id="rId12" Type="http://schemas.openxmlformats.org/officeDocument/2006/relationships/slide" Target="slide1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9.xml"/><Relationship Id="rId11" Type="http://schemas.openxmlformats.org/officeDocument/2006/relationships/slide" Target="slide7.xml"/><Relationship Id="rId5" Type="http://schemas.openxmlformats.org/officeDocument/2006/relationships/slide" Target="slide17.xml"/><Relationship Id="rId10" Type="http://schemas.openxmlformats.org/officeDocument/2006/relationships/image" Target="../media/image5.emf"/><Relationship Id="rId4" Type="http://schemas.openxmlformats.org/officeDocument/2006/relationships/slide" Target="slide16.xml"/><Relationship Id="rId9" Type="http://schemas.openxmlformats.org/officeDocument/2006/relationships/slide" Target="slide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981199" y="1119686"/>
            <a:ext cx="7453087" cy="4764567"/>
          </a:xfrm>
          <a:prstGeom prst="rect">
            <a:avLst/>
          </a:prstGeom>
          <a:solidFill>
            <a:schemeClr val="accent1">
              <a:lumMod val="50000"/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矩形 7"/>
          <p:cNvSpPr/>
          <p:nvPr/>
        </p:nvSpPr>
        <p:spPr>
          <a:xfrm>
            <a:off x="2373084" y="1402715"/>
            <a:ext cx="7453087" cy="47645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文字方塊 9"/>
          <p:cNvSpPr txBox="1"/>
          <p:nvPr/>
        </p:nvSpPr>
        <p:spPr>
          <a:xfrm>
            <a:off x="2432955" y="1744800"/>
            <a:ext cx="73333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6000" dirty="0" smtClean="0">
                <a:latin typeface="+mn-ea"/>
              </a:rPr>
              <a:t>3. </a:t>
            </a:r>
            <a:r>
              <a:rPr lang="zh-TW" altLang="en-US" sz="6000" b="1" dirty="0">
                <a:latin typeface="+mn-ea"/>
              </a:rPr>
              <a:t>程序</a:t>
            </a:r>
            <a:r>
              <a:rPr lang="zh-TW" altLang="en-US" sz="6000" b="1" dirty="0" smtClean="0">
                <a:latin typeface="+mn-ea"/>
              </a:rPr>
              <a:t>說明 訓練簡報 </a:t>
            </a:r>
            <a:endParaRPr lang="en-US" altLang="zh-TW" sz="6000" b="1" dirty="0" smtClean="0">
              <a:latin typeface="+mn-ea"/>
            </a:endParaRPr>
          </a:p>
          <a:p>
            <a:r>
              <a:rPr lang="zh-TW" altLang="en-US" sz="6000" b="1" dirty="0">
                <a:latin typeface="+mn-ea"/>
              </a:rPr>
              <a:t>（</a:t>
            </a:r>
            <a:r>
              <a:rPr lang="zh-TW" altLang="en-US" sz="6000" b="1" smtClean="0">
                <a:latin typeface="+mn-ea"/>
              </a:rPr>
              <a:t>示例三）</a:t>
            </a:r>
            <a:endParaRPr lang="en-US" sz="6000" dirty="0">
              <a:latin typeface="+mn-ea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</a:t>
            </a:fld>
            <a:endParaRPr 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113" y="3501969"/>
            <a:ext cx="2634116" cy="2634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548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投影片編號版面配置區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10</a:t>
            </a:fld>
            <a:endParaRPr lang="en-US" dirty="0"/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4271985" y="291999"/>
            <a:ext cx="7604269" cy="7755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程序說明標誌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字詞其他意思</a:t>
            </a:r>
          </a:p>
        </p:txBody>
      </p:sp>
      <p:sp>
        <p:nvSpPr>
          <p:cNvPr id="5" name="矩形 4"/>
          <p:cNvSpPr/>
          <p:nvPr/>
        </p:nvSpPr>
        <p:spPr>
          <a:xfrm>
            <a:off x="770022" y="1591450"/>
            <a:ext cx="106519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+mn-ea"/>
              </a:rPr>
              <a:t>如何、怎樣、怎麼樣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+mn-ea"/>
              </a:rPr>
              <a:t>亦可作為「解難」的</a:t>
            </a:r>
            <a:r>
              <a:rPr lang="zh-TW" altLang="en-US" sz="2800" b="1" dirty="0">
                <a:solidFill>
                  <a:srgbClr val="FF0000"/>
                </a:solidFill>
                <a:latin typeface="+mn-ea"/>
              </a:rPr>
              <a:t>標誌字詞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>
                <a:latin typeface="+mn-ea"/>
              </a:rPr>
              <a:t>通常會與「問題」、「困難」、「解決」、「處理」及「應付」等「解難」的</a:t>
            </a:r>
            <a:r>
              <a:rPr lang="zh-TW" altLang="en-US" sz="2800" b="1" dirty="0">
                <a:solidFill>
                  <a:srgbClr val="FF0000"/>
                </a:solidFill>
                <a:latin typeface="+mn-ea"/>
              </a:rPr>
              <a:t>標誌字詞</a:t>
            </a:r>
            <a:r>
              <a:rPr lang="zh-TW" altLang="en-US" sz="2800" dirty="0">
                <a:latin typeface="+mn-ea"/>
              </a:rPr>
              <a:t>一起</a:t>
            </a:r>
            <a:r>
              <a:rPr lang="zh-TW" altLang="en-US" sz="2800" dirty="0" smtClean="0">
                <a:latin typeface="+mn-ea"/>
              </a:rPr>
              <a:t>出現</a:t>
            </a:r>
            <a:endParaRPr lang="en-HK" altLang="zh-TW" sz="2800" dirty="0" smtClean="0">
              <a:latin typeface="+mn-ea"/>
            </a:endParaRP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 smtClean="0">
                <a:latin typeface="+mn-ea"/>
              </a:rPr>
              <a:t>於標題或題目中</a:t>
            </a:r>
            <a:r>
              <a:rPr lang="zh-TW" altLang="en-US" sz="2800" dirty="0">
                <a:latin typeface="+mn-ea"/>
              </a:rPr>
              <a:t>會提及一些</a:t>
            </a:r>
            <a:r>
              <a:rPr lang="zh-TW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難題</a:t>
            </a:r>
          </a:p>
        </p:txBody>
      </p:sp>
      <p:sp>
        <p:nvSpPr>
          <p:cNvPr id="6" name="矩形 5"/>
          <p:cNvSpPr/>
          <p:nvPr/>
        </p:nvSpPr>
        <p:spPr>
          <a:xfrm>
            <a:off x="1475872" y="4187937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 smtClean="0"/>
              <a:t>示例一：「我們應怎樣解決洗手間漏水問題？」</a:t>
            </a:r>
            <a:endParaRPr lang="zh-TW" altLang="en-US" sz="3200" b="1" dirty="0"/>
          </a:p>
        </p:txBody>
      </p:sp>
      <p:sp>
        <p:nvSpPr>
          <p:cNvPr id="16" name="矩形 15"/>
          <p:cNvSpPr/>
          <p:nvPr/>
        </p:nvSpPr>
        <p:spPr>
          <a:xfrm>
            <a:off x="1475872" y="5206868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示例二：「懷疑遇到網上騙案時應如何處理？」</a:t>
            </a:r>
          </a:p>
        </p:txBody>
      </p:sp>
      <p:sp>
        <p:nvSpPr>
          <p:cNvPr id="17" name="左右中括弧 16"/>
          <p:cNvSpPr/>
          <p:nvPr/>
        </p:nvSpPr>
        <p:spPr>
          <a:xfrm rot="5400000">
            <a:off x="7839085" y="3083482"/>
            <a:ext cx="553983" cy="2762896"/>
          </a:xfrm>
          <a:prstGeom prst="bracketPair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圓角矩形 20"/>
          <p:cNvSpPr/>
          <p:nvPr/>
        </p:nvSpPr>
        <p:spPr>
          <a:xfrm>
            <a:off x="5105400" y="4158520"/>
            <a:ext cx="795338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圓角矩形 25"/>
          <p:cNvSpPr/>
          <p:nvPr/>
        </p:nvSpPr>
        <p:spPr>
          <a:xfrm>
            <a:off x="5900738" y="4158519"/>
            <a:ext cx="786890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圓角矩形 26"/>
          <p:cNvSpPr/>
          <p:nvPr/>
        </p:nvSpPr>
        <p:spPr>
          <a:xfrm>
            <a:off x="7923168" y="5176078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圓角矩形 27"/>
          <p:cNvSpPr/>
          <p:nvPr/>
        </p:nvSpPr>
        <p:spPr>
          <a:xfrm>
            <a:off x="8749484" y="5176077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左右中括弧 28"/>
          <p:cNvSpPr/>
          <p:nvPr/>
        </p:nvSpPr>
        <p:spPr>
          <a:xfrm rot="5400000">
            <a:off x="6027368" y="4682570"/>
            <a:ext cx="553983" cy="1602581"/>
          </a:xfrm>
          <a:prstGeom prst="bracketPair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書卷 (水平) 13"/>
          <p:cNvSpPr/>
          <p:nvPr/>
        </p:nvSpPr>
        <p:spPr>
          <a:xfrm>
            <a:off x="7461979" y="1188084"/>
            <a:ext cx="3960000" cy="11880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/>
              <a:t>有關解難的訓練框架，請參閱</a:t>
            </a:r>
            <a:r>
              <a:rPr lang="en-US" altLang="zh-TW" sz="2000" b="1" dirty="0"/>
              <a:t/>
            </a:r>
            <a:br>
              <a:rPr lang="en-US" altLang="zh-TW" sz="2000" b="1" dirty="0"/>
            </a:br>
            <a:r>
              <a:rPr lang="zh-TW" altLang="en-US" sz="2000" b="1" smtClean="0"/>
              <a:t>「解難 </a:t>
            </a:r>
            <a:r>
              <a:rPr lang="zh-TW" altLang="en-US" sz="2000" b="1" dirty="0" smtClean="0"/>
              <a:t>訓練框架」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847326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 animBg="1"/>
      <p:bldP spid="21" grpId="0" animBg="1"/>
      <p:bldP spid="26" grpId="0" animBg="1"/>
      <p:bldP spid="27" grpId="0" animBg="1"/>
      <p:bldP spid="28" grpId="0" animBg="1"/>
      <p:bldP spid="29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2768792" y="1610555"/>
            <a:ext cx="6654417" cy="3721319"/>
            <a:chOff x="1259583" y="1610555"/>
            <a:chExt cx="6654417" cy="3721319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02348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530000" y="1610555"/>
              <a:ext cx="3384000" cy="3721319"/>
              <a:chOff x="4728228" y="1784180"/>
              <a:chExt cx="2814714" cy="4131515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檢視關鍵步驟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說明模範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短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25958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3363141" y="3201927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056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rgbClr val="E5B7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12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92422" y="2728224"/>
            <a:ext cx="8952484" cy="12299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科學科</a:t>
            </a:r>
          </a:p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試說明酸雨形成的過程。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0808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4">
            <a:extLst>
              <a:ext uri="{FF2B5EF4-FFF2-40B4-BE49-F238E27FC236}">
                <a16:creationId xmlns:a16="http://schemas.microsoft.com/office/drawing/2014/main" id="{215171FD-0EAB-4CDE-92FD-CF32DF6221E3}"/>
              </a:ext>
            </a:extLst>
          </p:cNvPr>
          <p:cNvSpPr/>
          <p:nvPr/>
        </p:nvSpPr>
        <p:spPr>
          <a:xfrm>
            <a:off x="3773672" y="2269418"/>
            <a:ext cx="4201907" cy="27712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5875">
            <a:solidFill>
              <a:schemeClr val="bg1">
                <a:lumMod val="75000"/>
              </a:schemeClr>
            </a:solidFill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9" name="RightSub">
            <a:extLst>
              <a:ext uri="{FF2B5EF4-FFF2-40B4-BE49-F238E27FC236}">
                <a16:creationId xmlns:a16="http://schemas.microsoft.com/office/drawing/2014/main" id="{E7DA61E7-454A-42E3-8AB8-350B61515A16}"/>
              </a:ext>
            </a:extLst>
          </p:cNvPr>
          <p:cNvSpPr txBox="1"/>
          <p:nvPr/>
        </p:nvSpPr>
        <p:spPr>
          <a:xfrm>
            <a:off x="4951296" y="2376163"/>
            <a:ext cx="184665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TW" altLang="en-US" sz="3600" dirty="0">
                <a:ln w="0"/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標誌字詞</a:t>
            </a:r>
            <a:endParaRPr lang="en-ID" sz="3600" dirty="0">
              <a:ln w="0"/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32" name="群組 31"/>
          <p:cNvGrpSpPr/>
          <p:nvPr/>
        </p:nvGrpSpPr>
        <p:grpSpPr>
          <a:xfrm>
            <a:off x="3282625" y="5559037"/>
            <a:ext cx="5184000" cy="1107996"/>
            <a:chOff x="-223397" y="4590710"/>
            <a:chExt cx="3099600" cy="756204"/>
          </a:xfrm>
        </p:grpSpPr>
        <p:sp>
          <p:nvSpPr>
            <p:cNvPr id="33" name="圓角矩形 32"/>
            <p:cNvSpPr/>
            <p:nvPr/>
          </p:nvSpPr>
          <p:spPr>
            <a:xfrm>
              <a:off x="-223397" y="4705343"/>
              <a:ext cx="3099600" cy="491398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4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-114835" y="4590710"/>
              <a:ext cx="2916994" cy="75620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所要求的</a:t>
              </a:r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評述性</a:t>
              </a:r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話語類型：程序說明</a:t>
              </a:r>
              <a:endParaRPr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35" name="向下箭號圖說文字 34"/>
          <p:cNvSpPr/>
          <p:nvPr/>
        </p:nvSpPr>
        <p:spPr>
          <a:xfrm>
            <a:off x="4036395" y="3021124"/>
            <a:ext cx="3676461" cy="2628051"/>
          </a:xfrm>
          <a:prstGeom prst="downArrowCallout">
            <a:avLst>
              <a:gd name="adj1" fmla="val 11787"/>
              <a:gd name="adj2" fmla="val 26321"/>
              <a:gd name="adj3" fmla="val 20155"/>
              <a:gd name="adj4" fmla="val 63656"/>
            </a:avLst>
          </a:prstGeom>
          <a:noFill/>
          <a:ln w="57150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1265116" y="1115151"/>
            <a:ext cx="9219018" cy="1134639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9" name="文字方塊 148"/>
          <p:cNvSpPr txBox="1"/>
          <p:nvPr/>
        </p:nvSpPr>
        <p:spPr>
          <a:xfrm>
            <a:off x="1688938" y="1115151"/>
            <a:ext cx="85058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 algn="ctr">
              <a:buNone/>
            </a:pP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科學科</a:t>
            </a:r>
            <a:endParaRPr lang="en-US" altLang="zh-TW" sz="3200" b="1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0" lvl="1" indent="0" algn="ctr">
              <a:buNone/>
            </a:pPr>
            <a:r>
              <a:rPr lang="zh-TW" altLang="en-US" sz="32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試說明酸雨形成的過程。</a:t>
            </a:r>
            <a:endParaRPr lang="zh-TW" altLang="en-US" sz="32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4324825" y="3049169"/>
            <a:ext cx="3099600" cy="830997"/>
            <a:chOff x="-167710" y="4441234"/>
            <a:chExt cx="3099600" cy="830997"/>
          </a:xfrm>
        </p:grpSpPr>
        <p:sp>
          <p:nvSpPr>
            <p:cNvPr id="15" name="圓角矩形 14"/>
            <p:cNvSpPr/>
            <p:nvPr/>
          </p:nvSpPr>
          <p:spPr>
            <a:xfrm>
              <a:off x="-167710" y="4514732"/>
              <a:ext cx="3099600" cy="684000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8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914090" y="4441234"/>
              <a:ext cx="936000" cy="830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l"/>
              <a:r>
                <a:rPr lang="zh-TW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形成</a:t>
              </a:r>
            </a:p>
          </p:txBody>
        </p:sp>
      </p:grpSp>
      <p:sp>
        <p:nvSpPr>
          <p:cNvPr id="17" name="圓角矩形 16"/>
          <p:cNvSpPr/>
          <p:nvPr/>
        </p:nvSpPr>
        <p:spPr>
          <a:xfrm>
            <a:off x="5746270" y="1628774"/>
            <a:ext cx="818769" cy="542936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投影片編號版面配置區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13</a:t>
            </a:fld>
            <a:endParaRPr lang="en-US" dirty="0"/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732054" y="656091"/>
            <a:ext cx="2424982" cy="632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2" name="群組 21"/>
          <p:cNvGrpSpPr/>
          <p:nvPr/>
        </p:nvGrpSpPr>
        <p:grpSpPr>
          <a:xfrm>
            <a:off x="4324825" y="3830478"/>
            <a:ext cx="3099600" cy="830997"/>
            <a:chOff x="-167710" y="4441234"/>
            <a:chExt cx="3099600" cy="830997"/>
          </a:xfrm>
        </p:grpSpPr>
        <p:sp>
          <p:nvSpPr>
            <p:cNvPr id="23" name="圓角矩形 22"/>
            <p:cNvSpPr/>
            <p:nvPr/>
          </p:nvSpPr>
          <p:spPr>
            <a:xfrm>
              <a:off x="-167710" y="4514732"/>
              <a:ext cx="3099600" cy="684000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4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914090" y="4441234"/>
              <a:ext cx="936000" cy="830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l"/>
              <a:r>
                <a:rPr lang="zh-TW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過程</a:t>
              </a:r>
            </a:p>
          </p:txBody>
        </p:sp>
      </p:grpSp>
      <p:sp>
        <p:nvSpPr>
          <p:cNvPr id="26" name="圓角矩形 25"/>
          <p:cNvSpPr/>
          <p:nvPr/>
        </p:nvSpPr>
        <p:spPr>
          <a:xfrm>
            <a:off x="6965470" y="1628774"/>
            <a:ext cx="818769" cy="554402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4392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辨識標誌字詞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59503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17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2768792" y="1610555"/>
            <a:ext cx="6654417" cy="3721319"/>
            <a:chOff x="1259583" y="1610555"/>
            <a:chExt cx="6654417" cy="3721319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02348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530000" y="1610555"/>
              <a:ext cx="3384000" cy="3721319"/>
              <a:chOff x="4728228" y="1784180"/>
              <a:chExt cx="2814714" cy="4131515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檢視關鍵步驟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說明模範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短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25958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46" name="矩形 45"/>
          <p:cNvSpPr/>
          <p:nvPr/>
        </p:nvSpPr>
        <p:spPr>
          <a:xfrm>
            <a:off x="6635983" y="2374783"/>
            <a:ext cx="1296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649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rgbClr val="E5B7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15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1787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16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833841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>
                <a:latin typeface="+mn-ea"/>
              </a:rPr>
              <a:t>介紹：</a:t>
            </a:r>
            <a:endParaRPr lang="en-US" altLang="zh-TW" sz="2400" b="1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學生應學會自我提問，以引導自己思考「評述性話語」的內容。</a:t>
            </a:r>
          </a:p>
          <a:p>
            <a:r>
              <a:rPr lang="zh-TW" altLang="en-US" sz="2400" dirty="0">
                <a:latin typeface="+mn-ea"/>
              </a:rPr>
              <a:t>自我提問能引導學生</a:t>
            </a:r>
            <a:r>
              <a:rPr lang="zh-TW" altLang="en-US" sz="2400" dirty="0" smtClean="0">
                <a:latin typeface="+mn-ea"/>
              </a:rPr>
              <a:t>從兩方面思考程序說明的</a:t>
            </a:r>
            <a:r>
              <a:rPr lang="zh-TW" altLang="en-US" sz="2400" dirty="0">
                <a:latin typeface="+mn-ea"/>
              </a:rPr>
              <a:t>內容，分別為內容</a:t>
            </a:r>
            <a:r>
              <a:rPr lang="zh-TW" altLang="en-US" sz="2400" dirty="0" smtClean="0">
                <a:latin typeface="+mn-ea"/>
              </a:rPr>
              <a:t>主題及相關</a:t>
            </a:r>
            <a:r>
              <a:rPr lang="zh-TW" altLang="en-US" sz="2400" dirty="0">
                <a:latin typeface="+mn-ea"/>
              </a:rPr>
              <a:t>的已有</a:t>
            </a:r>
            <a:r>
              <a:rPr lang="zh-TW" altLang="en-US" sz="2400" dirty="0" smtClean="0">
                <a:latin typeface="+mn-ea"/>
              </a:rPr>
              <a:t>知識</a:t>
            </a:r>
            <a:r>
              <a:rPr lang="zh-TW" altLang="en-US" sz="2400" dirty="0" smtClean="0"/>
              <a:t>，</a:t>
            </a:r>
            <a:r>
              <a:rPr lang="zh-TW" altLang="en-US" sz="2400" dirty="0"/>
              <a:t>例子如下：</a:t>
            </a:r>
            <a:endParaRPr lang="en-US" altLang="zh-TW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922183" y="3217740"/>
          <a:ext cx="9872486" cy="26212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主題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步驟是甚麼？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000" i="1" dirty="0" smtClean="0">
                          <a:latin typeface="+mn-ea"/>
                        </a:rPr>
                        <a:t>何時會發生？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要先做甚麼？第二？第三？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已有知識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i="1" dirty="0" smtClean="0"/>
                        <a:t>我對這個主題有甚麼了解？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我對這個主題有甚麼感覺？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有甚麼關於這個話題的事情，曾發生在我身上？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我的同學／老師對這個主題有甚麼了解？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關於這個話題我想讓我的同學／老師知道甚麼？</a:t>
                      </a:r>
                      <a:endParaRPr lang="zh-TW" altLang="en-US" sz="2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8349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17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8898710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/>
              <a:t>組織圖是一種視覺提示，能提高學生對不同「評述性話語」類型結構的認識，有助學生整理抽象概念之間的關係，在處理課程學習內容中涉及的主要概念時，能用來聯繫不同概念。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zh-TW" altLang="en-US" sz="2400" dirty="0">
                <a:latin typeface="+mn-ea"/>
              </a:rPr>
              <a:t>組織圖能讓學生具體地以視覺形式思考及組織想法，有助學生準備說話</a:t>
            </a:r>
            <a:r>
              <a:rPr lang="zh-HK" altLang="en-US" sz="2400" dirty="0">
                <a:latin typeface="+mn-ea"/>
              </a:rPr>
              <a:t>及</a:t>
            </a:r>
            <a:r>
              <a:rPr lang="zh-TW" altLang="en-US" sz="2400" dirty="0">
                <a:latin typeface="+mn-ea"/>
              </a:rPr>
              <a:t>寫作的內容。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>
                <a:latin typeface="+mn-ea"/>
              </a:rPr>
              <a:t>各</a:t>
            </a:r>
            <a:r>
              <a:rPr lang="zh-TW" altLang="en-US" sz="2400"/>
              <a:t>「評述性話語」類型有不同的結構，因此其</a:t>
            </a:r>
            <a:r>
              <a:rPr lang="zh-TW" altLang="en-US" sz="2400">
                <a:latin typeface="+mn-ea"/>
              </a:rPr>
              <a:t>組織圖各有不同。</a:t>
            </a:r>
            <a:endParaRPr lang="en-US" altLang="zh-TW" sz="2400" dirty="0">
              <a:latin typeface="+mn-ea"/>
            </a:endParaRPr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建構程序說明組織圖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4208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2769718" y="2430006"/>
            <a:ext cx="8113106" cy="4231970"/>
            <a:chOff x="441876" y="1856796"/>
            <a:chExt cx="8113106" cy="4231970"/>
          </a:xfrm>
        </p:grpSpPr>
        <p:sp>
          <p:nvSpPr>
            <p:cNvPr id="51" name="Google Shape;488;p27"/>
            <p:cNvSpPr/>
            <p:nvPr/>
          </p:nvSpPr>
          <p:spPr>
            <a:xfrm>
              <a:off x="4828901" y="1856796"/>
              <a:ext cx="2383797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6" name="Google Shape;491;p27"/>
            <p:cNvSpPr/>
            <p:nvPr/>
          </p:nvSpPr>
          <p:spPr>
            <a:xfrm>
              <a:off x="1672233" y="1856796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" name="Google Shape;506;p27"/>
            <p:cNvSpPr/>
            <p:nvPr/>
          </p:nvSpPr>
          <p:spPr>
            <a:xfrm>
              <a:off x="1666590" y="3525458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509;p27"/>
            <p:cNvSpPr/>
            <p:nvPr/>
          </p:nvSpPr>
          <p:spPr>
            <a:xfrm>
              <a:off x="1672233" y="5194121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7" name="Google Shape;512;p27"/>
            <p:cNvSpPr/>
            <p:nvPr/>
          </p:nvSpPr>
          <p:spPr>
            <a:xfrm>
              <a:off x="4161074" y="2226837"/>
              <a:ext cx="585112" cy="154549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8" name="Google Shape;513;p27"/>
            <p:cNvSpPr/>
            <p:nvPr/>
          </p:nvSpPr>
          <p:spPr>
            <a:xfrm>
              <a:off x="7416153" y="2269349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" name="Google Shape;514;p27"/>
            <p:cNvSpPr/>
            <p:nvPr/>
          </p:nvSpPr>
          <p:spPr>
            <a:xfrm flipH="1">
              <a:off x="441876" y="3937152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2" name="Google Shape;517;p27"/>
            <p:cNvSpPr/>
            <p:nvPr/>
          </p:nvSpPr>
          <p:spPr>
            <a:xfrm rot="10800000">
              <a:off x="4122967" y="3888523"/>
              <a:ext cx="585112" cy="154549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509;p27"/>
            <p:cNvSpPr/>
            <p:nvPr/>
          </p:nvSpPr>
          <p:spPr>
            <a:xfrm>
              <a:off x="4828901" y="3525458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18</a:t>
            </a:fld>
            <a:endParaRPr lang="en-US" dirty="0"/>
          </a:p>
        </p:txBody>
      </p:sp>
      <p:sp>
        <p:nvSpPr>
          <p:cNvPr id="12" name="橢圓 11"/>
          <p:cNvSpPr/>
          <p:nvPr/>
        </p:nvSpPr>
        <p:spPr>
          <a:xfrm>
            <a:off x="4943043" y="2596340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1</a:t>
            </a:r>
            <a:endParaRPr lang="en-US" sz="3200" b="1" dirty="0"/>
          </a:p>
        </p:txBody>
      </p:sp>
      <p:grpSp>
        <p:nvGrpSpPr>
          <p:cNvPr id="13" name="群組 12"/>
          <p:cNvGrpSpPr/>
          <p:nvPr/>
        </p:nvGrpSpPr>
        <p:grpSpPr>
          <a:xfrm>
            <a:off x="835565" y="2125579"/>
            <a:ext cx="2961055" cy="1503481"/>
            <a:chOff x="835565" y="1708141"/>
            <a:chExt cx="2961055" cy="1503481"/>
          </a:xfrm>
        </p:grpSpPr>
        <p:sp>
          <p:nvSpPr>
            <p:cNvPr id="10" name="矩形 9"/>
            <p:cNvSpPr/>
            <p:nvPr/>
          </p:nvSpPr>
          <p:spPr>
            <a:xfrm>
              <a:off x="856578" y="1859716"/>
              <a:ext cx="2492990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3600" b="1" dirty="0"/>
                <a:t>依次序列</a:t>
              </a:r>
              <a:r>
                <a:rPr lang="zh-TW" altLang="en-US" sz="3600" b="1" dirty="0" smtClean="0"/>
                <a:t>出</a:t>
              </a:r>
              <a:endParaRPr lang="en-US" altLang="zh-TW" sz="3600" b="1" dirty="0" smtClean="0"/>
            </a:p>
            <a:p>
              <a:r>
                <a:rPr lang="zh-TW" altLang="en-US" sz="3600" b="1" dirty="0" smtClean="0"/>
                <a:t>不同</a:t>
              </a:r>
              <a:r>
                <a:rPr lang="zh-TW" altLang="en-US" sz="3600" b="1" dirty="0"/>
                <a:t>步驟</a:t>
              </a:r>
            </a:p>
          </p:txBody>
        </p:sp>
        <p:sp>
          <p:nvSpPr>
            <p:cNvPr id="11" name="五邊形 10"/>
            <p:cNvSpPr/>
            <p:nvPr/>
          </p:nvSpPr>
          <p:spPr>
            <a:xfrm>
              <a:off x="835565" y="1708141"/>
              <a:ext cx="2961055" cy="1503481"/>
            </a:xfrm>
            <a:prstGeom prst="homePlate">
              <a:avLst/>
            </a:prstGeom>
            <a:noFill/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0" name="橢圓 99"/>
          <p:cNvSpPr/>
          <p:nvPr/>
        </p:nvSpPr>
        <p:spPr>
          <a:xfrm>
            <a:off x="8067651" y="2596330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2</a:t>
            </a:r>
            <a:endParaRPr lang="en-US" sz="3200" b="1" dirty="0"/>
          </a:p>
        </p:txBody>
      </p:sp>
      <p:sp>
        <p:nvSpPr>
          <p:cNvPr id="101" name="橢圓 100"/>
          <p:cNvSpPr/>
          <p:nvPr/>
        </p:nvSpPr>
        <p:spPr>
          <a:xfrm>
            <a:off x="8067651" y="4246619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3</a:t>
            </a:r>
            <a:endParaRPr lang="en-US" sz="3200" b="1" dirty="0"/>
          </a:p>
        </p:txBody>
      </p:sp>
      <p:sp>
        <p:nvSpPr>
          <p:cNvPr id="102" name="橢圓 101"/>
          <p:cNvSpPr/>
          <p:nvPr/>
        </p:nvSpPr>
        <p:spPr>
          <a:xfrm>
            <a:off x="4943043" y="4246619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4</a:t>
            </a:r>
            <a:endParaRPr lang="en-US" sz="3200" b="1" dirty="0"/>
          </a:p>
        </p:txBody>
      </p:sp>
      <p:sp>
        <p:nvSpPr>
          <p:cNvPr id="103" name="橢圓 102"/>
          <p:cNvSpPr/>
          <p:nvPr/>
        </p:nvSpPr>
        <p:spPr>
          <a:xfrm>
            <a:off x="4905343" y="5933665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5</a:t>
            </a:r>
            <a:endParaRPr lang="en-US" sz="3200" b="1" dirty="0"/>
          </a:p>
        </p:txBody>
      </p: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建構程序說明組織圖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3532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19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10775011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學生應檢視已計劃的內容，確保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內容大綱完整及合邏輯。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 smtClean="0">
                <a:latin typeface="+mn-ea"/>
              </a:rPr>
              <a:t>程序</a:t>
            </a:r>
            <a:r>
              <a:rPr lang="zh-TW" altLang="en-US" sz="2400" dirty="0">
                <a:latin typeface="+mn-ea"/>
              </a:rPr>
              <a:t>說明中，步驟與步驟之間的</a:t>
            </a:r>
            <a:r>
              <a:rPr lang="zh-TW" altLang="en-US" sz="2400" dirty="0" smtClean="0">
                <a:latin typeface="+mn-ea"/>
              </a:rPr>
              <a:t>聯繫，需要</a:t>
            </a:r>
            <a:r>
              <a:rPr lang="zh-TW" altLang="en-US" sz="2400" dirty="0">
                <a:latin typeface="+mn-ea"/>
              </a:rPr>
              <a:t>較多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邏輯</a:t>
            </a:r>
            <a:r>
              <a:rPr lang="zh-TW" altLang="en-US" sz="2400" dirty="0">
                <a:latin typeface="+mn-ea"/>
              </a:rPr>
              <a:t>關係的</a:t>
            </a:r>
            <a:r>
              <a:rPr lang="zh-TW" altLang="en-US" sz="2400" dirty="0" smtClean="0">
                <a:latin typeface="+mn-ea"/>
              </a:rPr>
              <a:t>說明。</a:t>
            </a:r>
            <a:endParaRPr lang="en-US" altLang="zh-TW" sz="2400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>
              <a:latin typeface="+mn-ea"/>
            </a:endParaRPr>
          </a:p>
          <a:p>
            <a:endParaRPr lang="zh-TW" altLang="en-US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檢視關鍵步驟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6259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2553388"/>
            <a:ext cx="7286807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在日常生活及學習中，我們經常需要按一系列事件發生的特定順序，說明當中包含的主要概念和細節，例如做事的程序、事情的變化及發展過程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有組織地依次序說明程序能令表達的內容更清晰，聆聽者也易於明白。</a:t>
            </a: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704860" y="5379845"/>
            <a:ext cx="496185" cy="496183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7579751" y="974598"/>
            <a:ext cx="1258481" cy="125847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32259E3E-58CB-4F39-A8F9-588E26FC2FA4}"/>
              </a:ext>
            </a:extLst>
          </p:cNvPr>
          <p:cNvGrpSpPr/>
          <p:nvPr/>
        </p:nvGrpSpPr>
        <p:grpSpPr>
          <a:xfrm>
            <a:off x="8208991" y="3526968"/>
            <a:ext cx="2603696" cy="2603690"/>
            <a:chOff x="10548774" y="4361353"/>
            <a:chExt cx="961004" cy="961002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>
              <a:off x="10548774" y="4361353"/>
              <a:ext cx="961004" cy="96100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6" name="Icon 44">
              <a:extLst>
                <a:ext uri="{FF2B5EF4-FFF2-40B4-BE49-F238E27FC236}">
                  <a16:creationId xmlns:a16="http://schemas.microsoft.com/office/drawing/2014/main" id="{3F11EB99-DFBA-456C-B9AF-FF7335FD0B68}"/>
                </a:ext>
              </a:extLst>
            </p:cNvPr>
            <p:cNvSpPr/>
            <p:nvPr/>
          </p:nvSpPr>
          <p:spPr>
            <a:xfrm>
              <a:off x="10851765" y="4664344"/>
              <a:ext cx="355022" cy="355020"/>
            </a:xfrm>
            <a:custGeom>
              <a:avLst/>
              <a:gdLst>
                <a:gd name="connsiteX0" fmla="*/ 480190 w 485775"/>
                <a:gd name="connsiteY0" fmla="*/ 335175 h 485775"/>
                <a:gd name="connsiteX1" fmla="*/ 383826 w 485775"/>
                <a:gd name="connsiteY1" fmla="*/ 239202 h 485775"/>
                <a:gd name="connsiteX2" fmla="*/ 457306 w 485775"/>
                <a:gd name="connsiteY2" fmla="*/ 165922 h 485775"/>
                <a:gd name="connsiteX3" fmla="*/ 485775 w 485775"/>
                <a:gd name="connsiteY3" fmla="*/ 97195 h 485775"/>
                <a:gd name="connsiteX4" fmla="*/ 457307 w 485775"/>
                <a:gd name="connsiteY4" fmla="*/ 28469 h 485775"/>
                <a:gd name="connsiteX5" fmla="*/ 388581 w 485775"/>
                <a:gd name="connsiteY5" fmla="*/ 0 h 485775"/>
                <a:gd name="connsiteX6" fmla="*/ 319853 w 485775"/>
                <a:gd name="connsiteY6" fmla="*/ 28468 h 485775"/>
                <a:gd name="connsiteX7" fmla="*/ 246747 w 485775"/>
                <a:gd name="connsiteY7" fmla="*/ 101574 h 485775"/>
                <a:gd name="connsiteX8" fmla="*/ 150310 w 485775"/>
                <a:gd name="connsiteY8" fmla="*/ 5531 h 485775"/>
                <a:gd name="connsiteX9" fmla="*/ 136854 w 485775"/>
                <a:gd name="connsiteY9" fmla="*/ 0 h 485775"/>
                <a:gd name="connsiteX10" fmla="*/ 123436 w 485775"/>
                <a:gd name="connsiteY10" fmla="*/ 5624 h 485775"/>
                <a:gd name="connsiteX11" fmla="*/ 5493 w 485775"/>
                <a:gd name="connsiteY11" fmla="*/ 124725 h 485775"/>
                <a:gd name="connsiteX12" fmla="*/ 5586 w 485775"/>
                <a:gd name="connsiteY12" fmla="*/ 151522 h 485775"/>
                <a:gd name="connsiteX13" fmla="*/ 101386 w 485775"/>
                <a:gd name="connsiteY13" fmla="*/ 246936 h 485775"/>
                <a:gd name="connsiteX14" fmla="*/ 48222 w 485775"/>
                <a:gd name="connsiteY14" fmla="*/ 300100 h 485775"/>
                <a:gd name="connsiteX15" fmla="*/ 43360 w 485775"/>
                <a:gd name="connsiteY15" fmla="*/ 308429 h 485775"/>
                <a:gd name="connsiteX16" fmla="*/ 695 w 485775"/>
                <a:gd name="connsiteY16" fmla="*/ 461711 h 485775"/>
                <a:gd name="connsiteX17" fmla="*/ 5594 w 485775"/>
                <a:gd name="connsiteY17" fmla="*/ 480252 h 485775"/>
                <a:gd name="connsiteX18" fmla="*/ 18977 w 485775"/>
                <a:gd name="connsiteY18" fmla="*/ 485775 h 485775"/>
                <a:gd name="connsiteX19" fmla="*/ 24160 w 485775"/>
                <a:gd name="connsiteY19" fmla="*/ 485052 h 485775"/>
                <a:gd name="connsiteX20" fmla="*/ 177442 w 485775"/>
                <a:gd name="connsiteY20" fmla="*/ 441512 h 485775"/>
                <a:gd name="connsiteX21" fmla="*/ 190619 w 485775"/>
                <a:gd name="connsiteY21" fmla="*/ 428047 h 485775"/>
                <a:gd name="connsiteX22" fmla="*/ 185696 w 485775"/>
                <a:gd name="connsiteY22" fmla="*/ 409862 h 485775"/>
                <a:gd name="connsiteX23" fmla="*/ 89061 w 485775"/>
                <a:gd name="connsiteY23" fmla="*/ 312933 h 485775"/>
                <a:gd name="connsiteX24" fmla="*/ 314220 w 485775"/>
                <a:gd name="connsiteY24" fmla="*/ 87774 h 485775"/>
                <a:gd name="connsiteX25" fmla="*/ 397958 w 485775"/>
                <a:gd name="connsiteY25" fmla="*/ 171511 h 485775"/>
                <a:gd name="connsiteX26" fmla="*/ 225589 w 485775"/>
                <a:gd name="connsiteY26" fmla="*/ 343409 h 485775"/>
                <a:gd name="connsiteX27" fmla="*/ 220013 w 485775"/>
                <a:gd name="connsiteY27" fmla="*/ 356867 h 485775"/>
                <a:gd name="connsiteX28" fmla="*/ 225621 w 485775"/>
                <a:gd name="connsiteY28" fmla="*/ 370313 h 485775"/>
                <a:gd name="connsiteX29" fmla="*/ 336401 w 485775"/>
                <a:gd name="connsiteY29" fmla="*/ 480268 h 485775"/>
                <a:gd name="connsiteX30" fmla="*/ 349768 w 485775"/>
                <a:gd name="connsiteY30" fmla="*/ 485775 h 485775"/>
                <a:gd name="connsiteX31" fmla="*/ 349850 w 485775"/>
                <a:gd name="connsiteY31" fmla="*/ 485775 h 485775"/>
                <a:gd name="connsiteX32" fmla="*/ 363251 w 485775"/>
                <a:gd name="connsiteY32" fmla="*/ 480152 h 485775"/>
                <a:gd name="connsiteX33" fmla="*/ 480283 w 485775"/>
                <a:gd name="connsiteY33" fmla="*/ 361973 h 485775"/>
                <a:gd name="connsiteX34" fmla="*/ 480190 w 485775"/>
                <a:gd name="connsiteY34" fmla="*/ 335175 h 485775"/>
                <a:gd name="connsiteX35" fmla="*/ 136050 w 485775"/>
                <a:gd name="connsiteY35" fmla="*/ 413818 h 485775"/>
                <a:gd name="connsiteX36" fmla="*/ 46326 w 485775"/>
                <a:gd name="connsiteY36" fmla="*/ 439304 h 485775"/>
                <a:gd name="connsiteX37" fmla="*/ 71454 w 485775"/>
                <a:gd name="connsiteY37" fmla="*/ 349026 h 485775"/>
                <a:gd name="connsiteX38" fmla="*/ 136050 w 485775"/>
                <a:gd name="connsiteY38" fmla="*/ 413818 h 485775"/>
                <a:gd name="connsiteX39" fmla="*/ 128223 w 485775"/>
                <a:gd name="connsiteY39" fmla="*/ 220101 h 485775"/>
                <a:gd name="connsiteX40" fmla="*/ 45774 w 485775"/>
                <a:gd name="connsiteY40" fmla="*/ 137984 h 485775"/>
                <a:gd name="connsiteX41" fmla="*/ 137013 w 485775"/>
                <a:gd name="connsiteY41" fmla="*/ 45849 h 485775"/>
                <a:gd name="connsiteX42" fmla="*/ 167122 w 485775"/>
                <a:gd name="connsiteY42" fmla="*/ 75834 h 485775"/>
                <a:gd name="connsiteX43" fmla="*/ 129740 w 485775"/>
                <a:gd name="connsiteY43" fmla="*/ 113828 h 485775"/>
                <a:gd name="connsiteX44" fmla="*/ 129958 w 485775"/>
                <a:gd name="connsiteY44" fmla="*/ 140662 h 485775"/>
                <a:gd name="connsiteX45" fmla="*/ 143265 w 485775"/>
                <a:gd name="connsiteY45" fmla="*/ 146112 h 485775"/>
                <a:gd name="connsiteX46" fmla="*/ 156793 w 485775"/>
                <a:gd name="connsiteY46" fmla="*/ 140445 h 485775"/>
                <a:gd name="connsiteX47" fmla="*/ 194013 w 485775"/>
                <a:gd name="connsiteY47" fmla="*/ 102616 h 485775"/>
                <a:gd name="connsiteX48" fmla="*/ 219913 w 485775"/>
                <a:gd name="connsiteY48" fmla="*/ 128411 h 485775"/>
                <a:gd name="connsiteX49" fmla="*/ 128223 w 485775"/>
                <a:gd name="connsiteY49" fmla="*/ 220101 h 485775"/>
                <a:gd name="connsiteX50" fmla="*/ 341057 w 485775"/>
                <a:gd name="connsiteY50" fmla="*/ 60937 h 485775"/>
                <a:gd name="connsiteX51" fmla="*/ 346690 w 485775"/>
                <a:gd name="connsiteY51" fmla="*/ 55304 h 485775"/>
                <a:gd name="connsiteX52" fmla="*/ 388581 w 485775"/>
                <a:gd name="connsiteY52" fmla="*/ 37951 h 485775"/>
                <a:gd name="connsiteX53" fmla="*/ 430471 w 485775"/>
                <a:gd name="connsiteY53" fmla="*/ 55305 h 485775"/>
                <a:gd name="connsiteX54" fmla="*/ 447824 w 485775"/>
                <a:gd name="connsiteY54" fmla="*/ 97195 h 485775"/>
                <a:gd name="connsiteX55" fmla="*/ 430488 w 485775"/>
                <a:gd name="connsiteY55" fmla="*/ 139068 h 485775"/>
                <a:gd name="connsiteX56" fmla="*/ 424829 w 485775"/>
                <a:gd name="connsiteY56" fmla="*/ 144712 h 485775"/>
                <a:gd name="connsiteX57" fmla="*/ 341057 w 485775"/>
                <a:gd name="connsiteY57" fmla="*/ 60937 h 485775"/>
                <a:gd name="connsiteX58" fmla="*/ 349652 w 485775"/>
                <a:gd name="connsiteY58" fmla="*/ 439949 h 485775"/>
                <a:gd name="connsiteX59" fmla="*/ 265893 w 485775"/>
                <a:gd name="connsiteY59" fmla="*/ 356813 h 485775"/>
                <a:gd name="connsiteX60" fmla="*/ 356954 w 485775"/>
                <a:gd name="connsiteY60" fmla="*/ 266002 h 485775"/>
                <a:gd name="connsiteX61" fmla="*/ 382553 w 485775"/>
                <a:gd name="connsiteY61" fmla="*/ 291497 h 485775"/>
                <a:gd name="connsiteX62" fmla="*/ 346122 w 485775"/>
                <a:gd name="connsiteY62" fmla="*/ 328192 h 485775"/>
                <a:gd name="connsiteX63" fmla="*/ 346220 w 485775"/>
                <a:gd name="connsiteY63" fmla="*/ 355028 h 485775"/>
                <a:gd name="connsiteX64" fmla="*/ 359589 w 485775"/>
                <a:gd name="connsiteY64" fmla="*/ 360537 h 485775"/>
                <a:gd name="connsiteX65" fmla="*/ 373055 w 485775"/>
                <a:gd name="connsiteY65" fmla="*/ 354931 h 485775"/>
                <a:gd name="connsiteX66" fmla="*/ 409445 w 485775"/>
                <a:gd name="connsiteY66" fmla="*/ 318279 h 485775"/>
                <a:gd name="connsiteX67" fmla="*/ 440004 w 485775"/>
                <a:gd name="connsiteY67" fmla="*/ 348714 h 485775"/>
                <a:gd name="connsiteX68" fmla="*/ 349652 w 485775"/>
                <a:gd name="connsiteY68" fmla="*/ 43994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775">
                  <a:moveTo>
                    <a:pt x="480190" y="335175"/>
                  </a:moveTo>
                  <a:lnTo>
                    <a:pt x="383826" y="239202"/>
                  </a:lnTo>
                  <a:lnTo>
                    <a:pt x="457306" y="165922"/>
                  </a:lnTo>
                  <a:cubicBezTo>
                    <a:pt x="475665" y="147564"/>
                    <a:pt x="485775" y="123157"/>
                    <a:pt x="485775" y="97195"/>
                  </a:cubicBezTo>
                  <a:cubicBezTo>
                    <a:pt x="485775" y="71234"/>
                    <a:pt x="475665" y="46826"/>
                    <a:pt x="457307" y="28469"/>
                  </a:cubicBezTo>
                  <a:cubicBezTo>
                    <a:pt x="438950" y="10110"/>
                    <a:pt x="414542" y="0"/>
                    <a:pt x="388581" y="0"/>
                  </a:cubicBezTo>
                  <a:cubicBezTo>
                    <a:pt x="362619" y="0"/>
                    <a:pt x="338211" y="10110"/>
                    <a:pt x="319853" y="28468"/>
                  </a:cubicBezTo>
                  <a:lnTo>
                    <a:pt x="246747" y="101574"/>
                  </a:lnTo>
                  <a:lnTo>
                    <a:pt x="150310" y="5531"/>
                  </a:lnTo>
                  <a:cubicBezTo>
                    <a:pt x="146737" y="1973"/>
                    <a:pt x="141892" y="-24"/>
                    <a:pt x="136854" y="0"/>
                  </a:cubicBezTo>
                  <a:cubicBezTo>
                    <a:pt x="131812" y="18"/>
                    <a:pt x="126984" y="2041"/>
                    <a:pt x="123436" y="5624"/>
                  </a:cubicBezTo>
                  <a:lnTo>
                    <a:pt x="5493" y="124725"/>
                  </a:lnTo>
                  <a:cubicBezTo>
                    <a:pt x="-1866" y="132157"/>
                    <a:pt x="-1825" y="144141"/>
                    <a:pt x="5586" y="151522"/>
                  </a:cubicBezTo>
                  <a:lnTo>
                    <a:pt x="101386" y="246936"/>
                  </a:lnTo>
                  <a:lnTo>
                    <a:pt x="48222" y="300100"/>
                  </a:lnTo>
                  <a:cubicBezTo>
                    <a:pt x="45911" y="302411"/>
                    <a:pt x="44237" y="305280"/>
                    <a:pt x="43360" y="308429"/>
                  </a:cubicBezTo>
                  <a:lnTo>
                    <a:pt x="695" y="461711"/>
                  </a:lnTo>
                  <a:cubicBezTo>
                    <a:pt x="-1144" y="468322"/>
                    <a:pt x="727" y="475413"/>
                    <a:pt x="5594" y="480252"/>
                  </a:cubicBezTo>
                  <a:cubicBezTo>
                    <a:pt x="9199" y="483839"/>
                    <a:pt x="14030" y="485775"/>
                    <a:pt x="18977" y="485775"/>
                  </a:cubicBezTo>
                  <a:cubicBezTo>
                    <a:pt x="20706" y="485775"/>
                    <a:pt x="22450" y="485538"/>
                    <a:pt x="24160" y="485052"/>
                  </a:cubicBezTo>
                  <a:lnTo>
                    <a:pt x="177442" y="441512"/>
                  </a:lnTo>
                  <a:cubicBezTo>
                    <a:pt x="183909" y="439675"/>
                    <a:pt x="188923" y="434553"/>
                    <a:pt x="190619" y="428047"/>
                  </a:cubicBezTo>
                  <a:cubicBezTo>
                    <a:pt x="192315" y="421541"/>
                    <a:pt x="190443" y="414623"/>
                    <a:pt x="185696" y="409862"/>
                  </a:cubicBezTo>
                  <a:lnTo>
                    <a:pt x="89061" y="312933"/>
                  </a:lnTo>
                  <a:lnTo>
                    <a:pt x="314220" y="87774"/>
                  </a:lnTo>
                  <a:lnTo>
                    <a:pt x="397958" y="171511"/>
                  </a:lnTo>
                  <a:lnTo>
                    <a:pt x="225589" y="343409"/>
                  </a:lnTo>
                  <a:cubicBezTo>
                    <a:pt x="222013" y="346975"/>
                    <a:pt x="220007" y="351818"/>
                    <a:pt x="220013" y="356867"/>
                  </a:cubicBezTo>
                  <a:cubicBezTo>
                    <a:pt x="220019" y="361917"/>
                    <a:pt x="222038" y="366756"/>
                    <a:pt x="225621" y="370313"/>
                  </a:cubicBezTo>
                  <a:lnTo>
                    <a:pt x="336401" y="480268"/>
                  </a:lnTo>
                  <a:cubicBezTo>
                    <a:pt x="339956" y="483796"/>
                    <a:pt x="344761" y="485775"/>
                    <a:pt x="349768" y="485775"/>
                  </a:cubicBezTo>
                  <a:cubicBezTo>
                    <a:pt x="349795" y="485775"/>
                    <a:pt x="349823" y="485775"/>
                    <a:pt x="349850" y="485775"/>
                  </a:cubicBezTo>
                  <a:cubicBezTo>
                    <a:pt x="354887" y="485753"/>
                    <a:pt x="359708" y="483731"/>
                    <a:pt x="363251" y="480152"/>
                  </a:cubicBezTo>
                  <a:lnTo>
                    <a:pt x="480283" y="361973"/>
                  </a:lnTo>
                  <a:cubicBezTo>
                    <a:pt x="487643" y="354541"/>
                    <a:pt x="487601" y="342555"/>
                    <a:pt x="480190" y="335175"/>
                  </a:cubicBezTo>
                  <a:close/>
                  <a:moveTo>
                    <a:pt x="136050" y="413818"/>
                  </a:moveTo>
                  <a:lnTo>
                    <a:pt x="46326" y="439304"/>
                  </a:lnTo>
                  <a:lnTo>
                    <a:pt x="71454" y="349026"/>
                  </a:lnTo>
                  <a:lnTo>
                    <a:pt x="136050" y="413818"/>
                  </a:lnTo>
                  <a:close/>
                  <a:moveTo>
                    <a:pt x="128223" y="220101"/>
                  </a:moveTo>
                  <a:lnTo>
                    <a:pt x="45774" y="137984"/>
                  </a:lnTo>
                  <a:lnTo>
                    <a:pt x="137013" y="45849"/>
                  </a:lnTo>
                  <a:lnTo>
                    <a:pt x="167122" y="75834"/>
                  </a:lnTo>
                  <a:lnTo>
                    <a:pt x="129740" y="113828"/>
                  </a:lnTo>
                  <a:cubicBezTo>
                    <a:pt x="122390" y="121299"/>
                    <a:pt x="122487" y="133313"/>
                    <a:pt x="129958" y="140662"/>
                  </a:cubicBezTo>
                  <a:cubicBezTo>
                    <a:pt x="133653" y="144299"/>
                    <a:pt x="138460" y="146112"/>
                    <a:pt x="143265" y="146112"/>
                  </a:cubicBezTo>
                  <a:cubicBezTo>
                    <a:pt x="148173" y="146112"/>
                    <a:pt x="153079" y="144219"/>
                    <a:pt x="156793" y="140445"/>
                  </a:cubicBezTo>
                  <a:lnTo>
                    <a:pt x="194013" y="102616"/>
                  </a:lnTo>
                  <a:lnTo>
                    <a:pt x="219913" y="128411"/>
                  </a:lnTo>
                  <a:lnTo>
                    <a:pt x="128223" y="220101"/>
                  </a:lnTo>
                  <a:close/>
                  <a:moveTo>
                    <a:pt x="341057" y="60937"/>
                  </a:moveTo>
                  <a:lnTo>
                    <a:pt x="346690" y="55304"/>
                  </a:lnTo>
                  <a:cubicBezTo>
                    <a:pt x="357879" y="44114"/>
                    <a:pt x="372756" y="37951"/>
                    <a:pt x="388581" y="37951"/>
                  </a:cubicBezTo>
                  <a:cubicBezTo>
                    <a:pt x="404406" y="37951"/>
                    <a:pt x="419281" y="44114"/>
                    <a:pt x="430471" y="55305"/>
                  </a:cubicBezTo>
                  <a:cubicBezTo>
                    <a:pt x="441661" y="66494"/>
                    <a:pt x="447824" y="81370"/>
                    <a:pt x="447824" y="97195"/>
                  </a:cubicBezTo>
                  <a:cubicBezTo>
                    <a:pt x="447824" y="113020"/>
                    <a:pt x="441661" y="127897"/>
                    <a:pt x="430488" y="139068"/>
                  </a:cubicBezTo>
                  <a:lnTo>
                    <a:pt x="424829" y="144712"/>
                  </a:lnTo>
                  <a:lnTo>
                    <a:pt x="341057" y="60937"/>
                  </a:lnTo>
                  <a:close/>
                  <a:moveTo>
                    <a:pt x="349652" y="439949"/>
                  </a:moveTo>
                  <a:lnTo>
                    <a:pt x="265893" y="356813"/>
                  </a:lnTo>
                  <a:lnTo>
                    <a:pt x="356954" y="266002"/>
                  </a:lnTo>
                  <a:lnTo>
                    <a:pt x="382553" y="291497"/>
                  </a:lnTo>
                  <a:lnTo>
                    <a:pt x="346122" y="328192"/>
                  </a:lnTo>
                  <a:cubicBezTo>
                    <a:pt x="338739" y="335630"/>
                    <a:pt x="338782" y="347644"/>
                    <a:pt x="346220" y="355028"/>
                  </a:cubicBezTo>
                  <a:cubicBezTo>
                    <a:pt x="349920" y="358702"/>
                    <a:pt x="354755" y="360537"/>
                    <a:pt x="359589" y="360537"/>
                  </a:cubicBezTo>
                  <a:cubicBezTo>
                    <a:pt x="364468" y="360537"/>
                    <a:pt x="369346" y="358667"/>
                    <a:pt x="373055" y="354931"/>
                  </a:cubicBezTo>
                  <a:lnTo>
                    <a:pt x="409445" y="318279"/>
                  </a:lnTo>
                  <a:lnTo>
                    <a:pt x="440004" y="348714"/>
                  </a:lnTo>
                  <a:lnTo>
                    <a:pt x="349652" y="439949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1285562"/>
            <a:ext cx="3096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程序說明</a:t>
            </a:r>
            <a:endParaRPr lang="en-ID" altLang="zh-TW" sz="4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7026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20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10014990" cy="4924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b="1" dirty="0" smtClean="0">
                <a:latin typeface="+mn-ea"/>
              </a:rPr>
              <a:t>介紹：</a:t>
            </a:r>
            <a:endParaRPr lang="en-US" altLang="zh-TW" sz="2000" b="1" dirty="0" smtClean="0">
              <a:latin typeface="+mn-ea"/>
            </a:endParaRPr>
          </a:p>
          <a:p>
            <a:r>
              <a:rPr lang="zh-TW" altLang="en-US" sz="2000" dirty="0">
                <a:latin typeface="+mn-ea"/>
              </a:rPr>
              <a:t>學生應詳細地闡述重點，以表達更豐富的內容，例如提供細節、提供理由、舉出例子、分析帶來的影響等</a:t>
            </a:r>
            <a:r>
              <a:rPr lang="zh-TW" altLang="en-US" sz="2000" dirty="0" smtClean="0">
                <a:latin typeface="+mn-ea"/>
              </a:rPr>
              <a:t>。</a:t>
            </a:r>
          </a:p>
          <a:p>
            <a:r>
              <a:rPr lang="zh-TW" altLang="en-US" sz="2000" dirty="0">
                <a:latin typeface="+mn-ea"/>
              </a:rPr>
              <a:t>闡述方法的示例：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提供細節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如：於售票機購買港鐵車票時，首先要選擇目的地，</a:t>
            </a:r>
            <a:r>
              <a:rPr lang="zh-TW" altLang="en-US" sz="2000" b="1" dirty="0"/>
              <a:t>乘客可以在觸控式螢幕上的路線圖尋找</a:t>
            </a:r>
            <a:r>
              <a:rPr lang="zh-TW" altLang="en-US" sz="2000" b="1" dirty="0" smtClean="0"/>
              <a:t>並點選目的地</a:t>
            </a:r>
            <a:r>
              <a:rPr lang="zh-TW" altLang="en-US" sz="2000" b="1" dirty="0"/>
              <a:t>車站</a:t>
            </a:r>
            <a:r>
              <a:rPr lang="zh-TW" altLang="en-US" sz="2000" dirty="0"/>
              <a:t>，之後再選擇車票類型及車票數量。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提供理由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</a:t>
            </a:r>
            <a:r>
              <a:rPr lang="zh-TW" altLang="en-US" sz="2000" b="1" dirty="0"/>
              <a:t>由於是次演唱會以實名制形式發售門票</a:t>
            </a:r>
            <a:r>
              <a:rPr lang="zh-TW" altLang="en-US" sz="2000" dirty="0"/>
              <a:t>，購票人需要先提供英文全名及出生日期等個人資料，之後才能付款。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舉出例子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如：使用洗衣機時，首先要將衣物放入洗衣機內，之後便要添加洗滌產品，</a:t>
            </a:r>
            <a:r>
              <a:rPr lang="zh-TW" altLang="en-US" sz="2000" b="1" dirty="0"/>
              <a:t>例如洗衣液、洗衣粉、柔順劑或漂白劑等</a:t>
            </a:r>
            <a:r>
              <a:rPr lang="zh-TW" altLang="en-US" sz="20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分析</a:t>
            </a:r>
            <a:r>
              <a:rPr lang="zh-TW" altLang="en-US" sz="2000" u="sng" dirty="0"/>
              <a:t>帶來的</a:t>
            </a:r>
            <a:r>
              <a:rPr lang="zh-TW" altLang="en-US" sz="2000" u="sng" dirty="0" smtClean="0"/>
              <a:t>影響</a:t>
            </a:r>
            <a:r>
              <a:rPr lang="en-US" altLang="zh-TW" sz="2000" u="sng" dirty="0" smtClean="0"/>
              <a:t/>
            </a:r>
            <a:br>
              <a:rPr lang="en-US" altLang="zh-TW" sz="2000" u="sng" dirty="0" smtClean="0"/>
            </a:br>
            <a:r>
              <a:rPr lang="zh-TW" altLang="en-US" sz="2000" dirty="0"/>
              <a:t>如：回收膠樽時，首先要移除樽蓋，之後要倒清樽內的液體及以清水簡單清洗，</a:t>
            </a:r>
            <a:r>
              <a:rPr lang="zh-TW" altLang="en-US" sz="2000" b="1" dirty="0"/>
              <a:t>這便可以確保回收處有良好的衛生情況，亦可減少後續處理雜質的工序</a:t>
            </a:r>
            <a:r>
              <a:rPr lang="zh-TW" altLang="en-US" sz="2000" dirty="0"/>
              <a:t>。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3171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21</a:t>
            </a:fld>
            <a:endParaRPr lang="en-US" dirty="0"/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運用程序說明模範短語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9029339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模範短語是一種視覺策略，能</a:t>
            </a:r>
            <a:r>
              <a:rPr lang="zh-TW" altLang="en-US" sz="2400" dirty="0"/>
              <a:t>突顯表達的方向及內容重點，</a:t>
            </a:r>
            <a:r>
              <a:rPr lang="zh-TW" altLang="en-US" sz="2400" dirty="0">
                <a:latin typeface="+mn-ea"/>
              </a:rPr>
              <a:t>清晰地展示話語的組織結構，並幫助</a:t>
            </a:r>
            <a:r>
              <a:rPr lang="zh-TW" altLang="en-US" sz="2400" dirty="0"/>
              <a:t>學生</a:t>
            </a:r>
            <a:r>
              <a:rPr lang="zh-TW" altLang="en-US" sz="2400" dirty="0">
                <a:latin typeface="+mn-ea"/>
              </a:rPr>
              <a:t>將內容重點轉化為句子及話語</a:t>
            </a:r>
            <a:r>
              <a:rPr lang="zh-TW" altLang="en-US" sz="2400" dirty="0" smtClean="0">
                <a:latin typeface="+mn-ea"/>
              </a:rPr>
              <a:t>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各</a:t>
            </a:r>
            <a:r>
              <a:rPr lang="zh-TW" altLang="en-US" sz="2400" dirty="0"/>
              <a:t>「評述性話語」類型有不同的結構</a:t>
            </a:r>
            <a:r>
              <a:rPr lang="zh-TW" altLang="en-US" sz="2400" dirty="0">
                <a:latin typeface="+mn-ea"/>
              </a:rPr>
              <a:t>，因此適合其運用的模範短語各有不同。</a:t>
            </a:r>
            <a:endParaRPr lang="en-US" altLang="zh-TW" sz="2400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6653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22</a:t>
            </a:fld>
            <a:endParaRPr lang="en-US" dirty="0"/>
          </a:p>
        </p:txBody>
      </p: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運用程序說明模範短語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44" name="Content Placeholder 8"/>
          <p:cNvGraphicFramePr>
            <a:graphicFrameLocks/>
          </p:cNvGraphicFramePr>
          <p:nvPr>
            <p:extLst/>
          </p:nvPr>
        </p:nvGraphicFramePr>
        <p:xfrm>
          <a:off x="2101023" y="1533782"/>
          <a:ext cx="8229600" cy="5171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933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5" name="Left Arrow 4"/>
          <p:cNvSpPr/>
          <p:nvPr/>
        </p:nvSpPr>
        <p:spPr>
          <a:xfrm>
            <a:off x="5452282" y="4129822"/>
            <a:ext cx="1944216" cy="774128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rgbClr val="FF0000"/>
                </a:solidFill>
              </a:rPr>
              <a:t>如此類推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2139914" y="151596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47" name="TextBox 10"/>
          <p:cNvSpPr txBox="1"/>
          <p:nvPr/>
        </p:nvSpPr>
        <p:spPr>
          <a:xfrm>
            <a:off x="4628102" y="1515965"/>
            <a:ext cx="3916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我會說明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/>
              <a:t>的</a:t>
            </a:r>
            <a:r>
              <a:rPr lang="zh-TW" altLang="en-US" i="1" dirty="0" smtClean="0"/>
              <a:t>步驟／過程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48" name="Rectangle 11"/>
          <p:cNvSpPr/>
          <p:nvPr/>
        </p:nvSpPr>
        <p:spPr>
          <a:xfrm>
            <a:off x="2139914" y="2023827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b="1" dirty="0" smtClean="0"/>
              <a:t>步驟一</a:t>
            </a:r>
            <a:endParaRPr lang="en-US" b="1" dirty="0"/>
          </a:p>
        </p:txBody>
      </p:sp>
      <p:sp>
        <p:nvSpPr>
          <p:cNvPr id="49" name="Rectangle 13"/>
          <p:cNvSpPr/>
          <p:nvPr/>
        </p:nvSpPr>
        <p:spPr>
          <a:xfrm>
            <a:off x="4628102" y="2023827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首先／第一，</a:t>
            </a:r>
            <a:r>
              <a:rPr lang="en-US" altLang="zh-TW" i="1" dirty="0" smtClean="0"/>
              <a:t>……</a:t>
            </a:r>
            <a:endParaRPr lang="en-US" altLang="zh-TW" b="0" i="1" dirty="0" smtClean="0"/>
          </a:p>
        </p:txBody>
      </p:sp>
      <p:sp>
        <p:nvSpPr>
          <p:cNvPr id="50" name="Rectangle 14"/>
          <p:cNvSpPr/>
          <p:nvPr/>
        </p:nvSpPr>
        <p:spPr>
          <a:xfrm>
            <a:off x="2139914" y="2376842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/>
              <a:t>闡述</a:t>
            </a:r>
            <a:endParaRPr lang="en-US" altLang="zh-TW" b="1" dirty="0" smtClean="0"/>
          </a:p>
        </p:txBody>
      </p:sp>
      <p:sp>
        <p:nvSpPr>
          <p:cNvPr id="51" name="Rectangle 15"/>
          <p:cNvSpPr/>
          <p:nvPr/>
        </p:nvSpPr>
        <p:spPr>
          <a:xfrm>
            <a:off x="2139914" y="297373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步驟二</a:t>
            </a:r>
            <a:endParaRPr lang="en-US" altLang="zh-TW" b="1" dirty="0" smtClean="0"/>
          </a:p>
        </p:txBody>
      </p:sp>
      <p:sp>
        <p:nvSpPr>
          <p:cNvPr id="52" name="Rectangle 16"/>
          <p:cNvSpPr/>
          <p:nvPr/>
        </p:nvSpPr>
        <p:spPr>
          <a:xfrm>
            <a:off x="4628102" y="2973738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0" i="1" dirty="0" smtClean="0"/>
              <a:t>之後／第二</a:t>
            </a:r>
            <a:r>
              <a:rPr lang="zh-TW" altLang="en-US" i="1" dirty="0" smtClean="0"/>
              <a:t>，</a:t>
            </a:r>
            <a:r>
              <a:rPr lang="en-US" altLang="zh-TW" i="1" dirty="0" smtClean="0"/>
              <a:t>…</a:t>
            </a:r>
            <a:r>
              <a:rPr lang="en-US" altLang="zh-TW" b="0" i="1" dirty="0" smtClean="0"/>
              <a:t>…</a:t>
            </a:r>
          </a:p>
        </p:txBody>
      </p:sp>
      <p:sp>
        <p:nvSpPr>
          <p:cNvPr id="53" name="Rectangle 18"/>
          <p:cNvSpPr/>
          <p:nvPr/>
        </p:nvSpPr>
        <p:spPr>
          <a:xfrm>
            <a:off x="2139914" y="332441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/>
              <a:t>闡述</a:t>
            </a:r>
            <a:endParaRPr lang="en-US" altLang="zh-TW" b="1" dirty="0" smtClean="0"/>
          </a:p>
        </p:txBody>
      </p:sp>
      <p:sp>
        <p:nvSpPr>
          <p:cNvPr id="54" name="Rectangle 35"/>
          <p:cNvSpPr/>
          <p:nvPr/>
        </p:nvSpPr>
        <p:spPr>
          <a:xfrm>
            <a:off x="4628102" y="5260381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0" i="1" dirty="0" smtClean="0"/>
              <a:t>最後，</a:t>
            </a:r>
            <a:r>
              <a:rPr lang="en-US" altLang="zh-TW" b="0" i="1" dirty="0" smtClean="0"/>
              <a:t>……</a:t>
            </a:r>
          </a:p>
        </p:txBody>
      </p:sp>
      <p:sp>
        <p:nvSpPr>
          <p:cNvPr id="55" name="Rectangle 37"/>
          <p:cNvSpPr/>
          <p:nvPr/>
        </p:nvSpPr>
        <p:spPr>
          <a:xfrm>
            <a:off x="2139914" y="5260381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最後的步驟</a:t>
            </a:r>
            <a:endParaRPr lang="en-US" altLang="zh-TW" b="1" dirty="0" smtClean="0"/>
          </a:p>
        </p:txBody>
      </p:sp>
      <p:sp>
        <p:nvSpPr>
          <p:cNvPr id="56" name="Rectangle 38"/>
          <p:cNvSpPr/>
          <p:nvPr/>
        </p:nvSpPr>
        <p:spPr>
          <a:xfrm>
            <a:off x="2139914" y="5620421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/>
              <a:t>闡述</a:t>
            </a:r>
            <a:endParaRPr lang="en-US" altLang="zh-TW" b="1" dirty="0" smtClean="0"/>
          </a:p>
        </p:txBody>
      </p:sp>
      <p:sp>
        <p:nvSpPr>
          <p:cNvPr id="57" name="Rectangle 39"/>
          <p:cNvSpPr/>
          <p:nvPr/>
        </p:nvSpPr>
        <p:spPr>
          <a:xfrm>
            <a:off x="2680287" y="3999168"/>
            <a:ext cx="56618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 smtClean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 smtClean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 smtClean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/>
              <a:t> </a:t>
            </a:r>
            <a:endParaRPr lang="en-US" altLang="zh-TW" sz="1200" b="1" dirty="0" smtClean="0"/>
          </a:p>
        </p:txBody>
      </p:sp>
      <p:sp>
        <p:nvSpPr>
          <p:cNvPr id="58" name="Rectangle 40"/>
          <p:cNvSpPr/>
          <p:nvPr/>
        </p:nvSpPr>
        <p:spPr>
          <a:xfrm>
            <a:off x="5022102" y="3999168"/>
            <a:ext cx="60144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 smtClean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 smtClean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r>
              <a:rPr lang="zh-TW" altLang="en-US" sz="1200" b="1" dirty="0" smtClean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/>
              <a:t> </a:t>
            </a:r>
            <a:endParaRPr lang="en-US" altLang="zh-TW" sz="1200" b="1" dirty="0" smtClean="0"/>
          </a:p>
        </p:txBody>
      </p:sp>
      <p:sp>
        <p:nvSpPr>
          <p:cNvPr id="59" name="Rectangle 16"/>
          <p:cNvSpPr/>
          <p:nvPr/>
        </p:nvSpPr>
        <p:spPr>
          <a:xfrm>
            <a:off x="4628102" y="2376842"/>
            <a:ext cx="5990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60" name="Rectangle 16"/>
          <p:cNvSpPr/>
          <p:nvPr/>
        </p:nvSpPr>
        <p:spPr>
          <a:xfrm>
            <a:off x="4628102" y="3324413"/>
            <a:ext cx="5990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61" name="Rectangle 16"/>
          <p:cNvSpPr/>
          <p:nvPr/>
        </p:nvSpPr>
        <p:spPr>
          <a:xfrm>
            <a:off x="4628102" y="5620421"/>
            <a:ext cx="5990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62" name="Rectangle 35"/>
          <p:cNvSpPr/>
          <p:nvPr/>
        </p:nvSpPr>
        <p:spPr>
          <a:xfrm>
            <a:off x="4628102" y="6336268"/>
            <a:ext cx="3211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0" i="1" dirty="0" smtClean="0"/>
              <a:t>以上就是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的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步驟／過程</a:t>
            </a:r>
            <a:endParaRPr lang="en-US" altLang="zh-TW" b="0" i="1" dirty="0" smtClean="0"/>
          </a:p>
        </p:txBody>
      </p:sp>
      <p:sp>
        <p:nvSpPr>
          <p:cNvPr id="63" name="Rectangle 37"/>
          <p:cNvSpPr/>
          <p:nvPr/>
        </p:nvSpPr>
        <p:spPr>
          <a:xfrm>
            <a:off x="2139914" y="633626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altLang="zh-TW" b="1" dirty="0" smtClean="0"/>
          </a:p>
        </p:txBody>
      </p:sp>
    </p:spTree>
    <p:extLst>
      <p:ext uri="{BB962C8B-B14F-4D97-AF65-F5344CB8AC3E}">
        <p14:creationId xmlns:p14="http://schemas.microsoft.com/office/powerpoint/2010/main" val="970059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2039447" y="2098536"/>
            <a:ext cx="8113106" cy="4231970"/>
            <a:chOff x="441876" y="1856796"/>
            <a:chExt cx="8113106" cy="4231970"/>
          </a:xfrm>
        </p:grpSpPr>
        <p:sp>
          <p:nvSpPr>
            <p:cNvPr id="51" name="Google Shape;488;p27"/>
            <p:cNvSpPr/>
            <p:nvPr/>
          </p:nvSpPr>
          <p:spPr>
            <a:xfrm>
              <a:off x="4828901" y="1856796"/>
              <a:ext cx="2383797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6" name="Google Shape;491;p27"/>
            <p:cNvSpPr/>
            <p:nvPr/>
          </p:nvSpPr>
          <p:spPr>
            <a:xfrm>
              <a:off x="1672233" y="1856796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" name="Google Shape;506;p27"/>
            <p:cNvSpPr/>
            <p:nvPr/>
          </p:nvSpPr>
          <p:spPr>
            <a:xfrm>
              <a:off x="1666590" y="3525458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509;p27"/>
            <p:cNvSpPr/>
            <p:nvPr/>
          </p:nvSpPr>
          <p:spPr>
            <a:xfrm>
              <a:off x="1672233" y="5194121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7" name="Google Shape;512;p27"/>
            <p:cNvSpPr/>
            <p:nvPr/>
          </p:nvSpPr>
          <p:spPr>
            <a:xfrm>
              <a:off x="4161074" y="2226837"/>
              <a:ext cx="585112" cy="154549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8" name="Google Shape;513;p27"/>
            <p:cNvSpPr/>
            <p:nvPr/>
          </p:nvSpPr>
          <p:spPr>
            <a:xfrm>
              <a:off x="7416153" y="2269349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" name="Google Shape;514;p27"/>
            <p:cNvSpPr/>
            <p:nvPr/>
          </p:nvSpPr>
          <p:spPr>
            <a:xfrm flipH="1">
              <a:off x="441876" y="3937152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2" name="Google Shape;517;p27"/>
            <p:cNvSpPr/>
            <p:nvPr/>
          </p:nvSpPr>
          <p:spPr>
            <a:xfrm rot="10800000">
              <a:off x="4122967" y="3888523"/>
              <a:ext cx="585112" cy="154549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509;p27"/>
            <p:cNvSpPr/>
            <p:nvPr/>
          </p:nvSpPr>
          <p:spPr>
            <a:xfrm>
              <a:off x="4828901" y="3525458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23</a:t>
            </a:fld>
            <a:endParaRPr lang="en-US" dirty="0"/>
          </a:p>
        </p:txBody>
      </p:sp>
      <p:sp>
        <p:nvSpPr>
          <p:cNvPr id="19" name="手繪多邊形 18"/>
          <p:cNvSpPr/>
          <p:nvPr/>
        </p:nvSpPr>
        <p:spPr>
          <a:xfrm flipH="1">
            <a:off x="1954229" y="1700995"/>
            <a:ext cx="1980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首先／第一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20" name="手繪多邊形 19"/>
          <p:cNvSpPr/>
          <p:nvPr/>
        </p:nvSpPr>
        <p:spPr>
          <a:xfrm flipH="1">
            <a:off x="1630229" y="2185088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grpSp>
        <p:nvGrpSpPr>
          <p:cNvPr id="30" name="群組 29"/>
          <p:cNvGrpSpPr/>
          <p:nvPr/>
        </p:nvGrpSpPr>
        <p:grpSpPr>
          <a:xfrm>
            <a:off x="4022487" y="1482456"/>
            <a:ext cx="3924000" cy="674791"/>
            <a:chOff x="2139619" y="5630815"/>
            <a:chExt cx="2662490" cy="990945"/>
          </a:xfrm>
        </p:grpSpPr>
        <p:sp>
          <p:nvSpPr>
            <p:cNvPr id="31" name="手繪多邊形 30"/>
            <p:cNvSpPr/>
            <p:nvPr/>
          </p:nvSpPr>
          <p:spPr>
            <a:xfrm flipH="1">
              <a:off x="2139621" y="5630815"/>
              <a:ext cx="2662488" cy="634401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b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139619" y="5672609"/>
              <a:ext cx="2640486" cy="9491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b="1" i="1" dirty="0">
                  <a:latin typeface="+mn-ea"/>
                </a:rPr>
                <a:t>我會說明</a:t>
              </a:r>
              <a:r>
                <a:rPr lang="en-US" altLang="zh-TW" b="1" i="1" dirty="0" smtClean="0">
                  <a:latin typeface="+mn-ea"/>
                </a:rPr>
                <a:t>……</a:t>
              </a:r>
              <a:r>
                <a:rPr lang="zh-TW" altLang="en-US" b="1" i="1" dirty="0" smtClean="0">
                  <a:latin typeface="+mn-ea"/>
                </a:rPr>
                <a:t>／</a:t>
              </a:r>
              <a:r>
                <a:rPr lang="en-US" altLang="zh-TW" b="1" i="1" dirty="0" smtClean="0">
                  <a:latin typeface="+mn-ea"/>
                </a:rPr>
                <a:t>……</a:t>
              </a:r>
              <a:r>
                <a:rPr lang="zh-TW" altLang="en-US" b="1" i="1" dirty="0" smtClean="0">
                  <a:latin typeface="+mn-ea"/>
                </a:rPr>
                <a:t>的步驟／過程</a:t>
              </a:r>
              <a:r>
                <a:rPr lang="en-US" altLang="zh-TW" b="1" i="1" dirty="0">
                  <a:latin typeface="+mn-ea"/>
                </a:rPr>
                <a:t>……</a:t>
              </a:r>
            </a:p>
          </p:txBody>
        </p:sp>
      </p:grpSp>
      <p:sp>
        <p:nvSpPr>
          <p:cNvPr id="33" name="手繪多邊形 32"/>
          <p:cNvSpPr/>
          <p:nvPr/>
        </p:nvSpPr>
        <p:spPr>
          <a:xfrm>
            <a:off x="7972465" y="1700995"/>
            <a:ext cx="1980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之後／第二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35" name="手繪多邊形 34"/>
          <p:cNvSpPr/>
          <p:nvPr/>
        </p:nvSpPr>
        <p:spPr>
          <a:xfrm flipH="1">
            <a:off x="1954229" y="3373518"/>
            <a:ext cx="1980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之後／第四，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7" name="手繪多邊形 36"/>
          <p:cNvSpPr/>
          <p:nvPr/>
        </p:nvSpPr>
        <p:spPr>
          <a:xfrm>
            <a:off x="7972465" y="3372502"/>
            <a:ext cx="1980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之後／第三，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39" name="手繪多邊形 38"/>
          <p:cNvSpPr/>
          <p:nvPr/>
        </p:nvSpPr>
        <p:spPr>
          <a:xfrm flipH="1">
            <a:off x="1949698" y="5033263"/>
            <a:ext cx="183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最後，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3" name="手繪多邊形 42"/>
          <p:cNvSpPr/>
          <p:nvPr/>
        </p:nvSpPr>
        <p:spPr>
          <a:xfrm flipH="1">
            <a:off x="1630229" y="3856595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6" name="手繪多邊形 45"/>
          <p:cNvSpPr/>
          <p:nvPr/>
        </p:nvSpPr>
        <p:spPr>
          <a:xfrm flipH="1">
            <a:off x="1625698" y="5542417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7" name="手繪多邊形 46"/>
          <p:cNvSpPr/>
          <p:nvPr/>
        </p:nvSpPr>
        <p:spPr>
          <a:xfrm>
            <a:off x="7972465" y="2185088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50" name="手繪多邊形 49"/>
          <p:cNvSpPr/>
          <p:nvPr/>
        </p:nvSpPr>
        <p:spPr>
          <a:xfrm>
            <a:off x="7972465" y="3856595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grpSp>
        <p:nvGrpSpPr>
          <p:cNvPr id="27" name="群組 26"/>
          <p:cNvGrpSpPr/>
          <p:nvPr/>
        </p:nvGrpSpPr>
        <p:grpSpPr>
          <a:xfrm flipH="1">
            <a:off x="6426472" y="5528103"/>
            <a:ext cx="3672000" cy="432000"/>
            <a:chOff x="2139619" y="5630815"/>
            <a:chExt cx="2662490" cy="634401"/>
          </a:xfrm>
        </p:grpSpPr>
        <p:sp>
          <p:nvSpPr>
            <p:cNvPr id="28" name="手繪多邊形 27"/>
            <p:cNvSpPr/>
            <p:nvPr/>
          </p:nvSpPr>
          <p:spPr>
            <a:xfrm flipH="1">
              <a:off x="2139621" y="5630815"/>
              <a:ext cx="2662488" cy="634401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b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139619" y="5672609"/>
              <a:ext cx="2640486" cy="5423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b="1" i="1" dirty="0">
                  <a:latin typeface="+mn-ea"/>
                </a:rPr>
                <a:t>以上就是</a:t>
              </a:r>
              <a:r>
                <a:rPr lang="en-US" altLang="zh-TW" b="1" i="1" dirty="0">
                  <a:latin typeface="+mn-ea"/>
                </a:rPr>
                <a:t>……</a:t>
              </a:r>
              <a:r>
                <a:rPr lang="zh-TW" altLang="en-US" b="1" i="1" dirty="0">
                  <a:latin typeface="+mn-ea"/>
                </a:rPr>
                <a:t>的</a:t>
              </a:r>
              <a:r>
                <a:rPr lang="en-US" altLang="zh-TW" b="1" i="1" dirty="0">
                  <a:latin typeface="+mn-ea"/>
                </a:rPr>
                <a:t>……</a:t>
              </a:r>
              <a:r>
                <a:rPr lang="zh-TW" altLang="en-US" b="1" i="1" dirty="0" smtClean="0">
                  <a:latin typeface="+mn-ea"/>
                </a:rPr>
                <a:t>步驟／過程</a:t>
              </a:r>
              <a:endParaRPr lang="zh-TW" altLang="en-US" b="1" i="1" dirty="0">
                <a:latin typeface="+mn-ea"/>
              </a:endParaRPr>
            </a:p>
          </p:txBody>
        </p:sp>
      </p:grpSp>
      <p:sp>
        <p:nvSpPr>
          <p:cNvPr id="3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運用程序說明模範短語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78482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33" grpId="0" animBg="1"/>
      <p:bldP spid="35" grpId="0" animBg="1"/>
      <p:bldP spid="37" grpId="0" animBg="1"/>
      <p:bldP spid="39" grpId="0" animBg="1"/>
      <p:bldP spid="43" grpId="0" animBg="1"/>
      <p:bldP spid="46" grpId="0" animBg="1"/>
      <p:bldP spid="47" grpId="0" animBg="1"/>
      <p:bldP spid="5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2768792" y="1610555"/>
            <a:ext cx="6654417" cy="3721319"/>
            <a:chOff x="1259583" y="1610555"/>
            <a:chExt cx="6654417" cy="3721319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02348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530000" y="1610555"/>
              <a:ext cx="3384000" cy="3721319"/>
              <a:chOff x="4728228" y="1784180"/>
              <a:chExt cx="2814714" cy="4131515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檢視關鍵步驟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說明模範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短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25958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6640830" y="4566331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9320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2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26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7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3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4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rgbClr val="E5B7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5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25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92422" y="2728224"/>
            <a:ext cx="8952484" cy="12299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科學科</a:t>
            </a:r>
          </a:p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試說明酸雨形成的過程。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44262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54146" y="596437"/>
            <a:ext cx="8952484" cy="10415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+mn-ea"/>
              </a:rPr>
              <a:t>科學</a:t>
            </a:r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科</a:t>
            </a:r>
            <a:endParaRPr lang="en-HK" altLang="zh-TW" sz="32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試說明酸雨形成的過程。</a:t>
            </a:r>
            <a:endParaRPr lang="en-ID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26</a:t>
            </a:fld>
            <a:endParaRPr lang="en-US" dirty="0"/>
          </a:p>
        </p:txBody>
      </p:sp>
      <p:sp>
        <p:nvSpPr>
          <p:cNvPr id="40" name="Freeform 19"/>
          <p:cNvSpPr/>
          <p:nvPr/>
        </p:nvSpPr>
        <p:spPr>
          <a:xfrm>
            <a:off x="2779490" y="1675724"/>
            <a:ext cx="2808000" cy="828000"/>
          </a:xfrm>
          <a:prstGeom prst="wedgeRoundRect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kern="1200" dirty="0" smtClean="0"/>
              <a:t>主題：</a:t>
            </a:r>
            <a:r>
              <a:rPr lang="zh-TW" altLang="en-US" b="1" i="1" dirty="0">
                <a:latin typeface="+mn-ea"/>
              </a:rPr>
              <a:t>步驟</a:t>
            </a:r>
            <a:r>
              <a:rPr lang="zh-TW" altLang="en-US" b="1" i="1" dirty="0" smtClean="0">
                <a:latin typeface="+mn-ea"/>
              </a:rPr>
              <a:t>是甚麼</a:t>
            </a:r>
            <a:r>
              <a:rPr lang="zh-TW" altLang="en-US" b="1" i="1" dirty="0">
                <a:latin typeface="+mn-ea"/>
              </a:rPr>
              <a:t>？</a:t>
            </a:r>
            <a:r>
              <a:rPr lang="en-US" altLang="zh-TW" b="1" i="1" dirty="0">
                <a:latin typeface="+mn-ea"/>
              </a:rPr>
              <a:t>……</a:t>
            </a:r>
            <a:r>
              <a:rPr lang="zh-TW" altLang="en-US" b="1" i="1" dirty="0">
                <a:latin typeface="+mn-ea"/>
              </a:rPr>
              <a:t>何時會發生？要先</a:t>
            </a:r>
            <a:r>
              <a:rPr lang="zh-TW" altLang="en-US" b="1" i="1" dirty="0" smtClean="0">
                <a:latin typeface="+mn-ea"/>
              </a:rPr>
              <a:t>做甚麼</a:t>
            </a:r>
            <a:r>
              <a:rPr lang="zh-TW" altLang="en-US" b="1" i="1" dirty="0">
                <a:latin typeface="+mn-ea"/>
              </a:rPr>
              <a:t>？第二？第三？</a:t>
            </a:r>
          </a:p>
        </p:txBody>
      </p:sp>
      <p:sp>
        <p:nvSpPr>
          <p:cNvPr id="41" name="Freeform 19"/>
          <p:cNvSpPr/>
          <p:nvPr/>
        </p:nvSpPr>
        <p:spPr>
          <a:xfrm>
            <a:off x="6007727" y="1675723"/>
            <a:ext cx="4608000" cy="1440000"/>
          </a:xfrm>
          <a:prstGeom prst="wedgeRoundRect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>
              <a:defRPr/>
            </a:pPr>
            <a:r>
              <a:rPr lang="zh-TW" altLang="en-US" b="1" kern="1200" smtClean="0"/>
              <a:t>已有知識：</a:t>
            </a:r>
            <a:r>
              <a:rPr lang="zh-TW" altLang="en-US" b="1" i="1" dirty="0">
                <a:latin typeface="+mn-ea"/>
              </a:rPr>
              <a:t>我對這個主題有甚麼了解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對這個主題有甚麼感覺</a:t>
            </a:r>
            <a:r>
              <a:rPr lang="zh-TW" altLang="en-US" b="1" i="1" dirty="0" smtClean="0">
                <a:latin typeface="+mn-ea"/>
              </a:rPr>
              <a:t>？有</a:t>
            </a:r>
            <a:r>
              <a:rPr lang="zh-TW" altLang="en-US" b="1" i="1" dirty="0">
                <a:latin typeface="+mn-ea"/>
              </a:rPr>
              <a:t>甚麼關於這個話題的事情，曾發生在我身上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的</a:t>
            </a:r>
            <a:r>
              <a:rPr lang="zh-TW" altLang="en-US" b="1" i="1" dirty="0" smtClean="0">
                <a:latin typeface="+mn-ea"/>
              </a:rPr>
              <a:t>同學／老師</a:t>
            </a:r>
            <a:r>
              <a:rPr lang="zh-TW" altLang="en-US" b="1" i="1" dirty="0">
                <a:latin typeface="+mn-ea"/>
              </a:rPr>
              <a:t>對這個主題有甚麼了解</a:t>
            </a:r>
            <a:r>
              <a:rPr lang="zh-TW" altLang="en-US" b="1" i="1" dirty="0" smtClean="0">
                <a:latin typeface="+mn-ea"/>
              </a:rPr>
              <a:t>？關於</a:t>
            </a:r>
            <a:r>
              <a:rPr lang="zh-TW" altLang="en-US" b="1" i="1" dirty="0">
                <a:latin typeface="+mn-ea"/>
              </a:rPr>
              <a:t>這個話題我想讓我的</a:t>
            </a:r>
            <a:r>
              <a:rPr lang="zh-TW" altLang="en-US" b="1" i="1" dirty="0" smtClean="0">
                <a:latin typeface="+mn-ea"/>
              </a:rPr>
              <a:t>同學／老師知道甚麼？</a:t>
            </a:r>
            <a:endParaRPr lang="en-US" b="1" kern="1200" dirty="0"/>
          </a:p>
        </p:txBody>
      </p:sp>
      <p:sp>
        <p:nvSpPr>
          <p:cNvPr id="38" name="圓角矩形 37"/>
          <p:cNvSpPr/>
          <p:nvPr/>
        </p:nvSpPr>
        <p:spPr>
          <a:xfrm>
            <a:off x="4646776" y="3658754"/>
            <a:ext cx="3456000" cy="57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圓角矩形 50"/>
          <p:cNvSpPr/>
          <p:nvPr/>
        </p:nvSpPr>
        <p:spPr>
          <a:xfrm>
            <a:off x="3363449" y="4552064"/>
            <a:ext cx="2520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釋出酸性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空氣污染物</a:t>
            </a:r>
            <a:endParaRPr lang="zh-TW" altLang="en-US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8" name="圓角矩形 57"/>
          <p:cNvSpPr/>
          <p:nvPr/>
        </p:nvSpPr>
        <p:spPr>
          <a:xfrm>
            <a:off x="7007295" y="5132151"/>
            <a:ext cx="1260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</a:rPr>
              <a:t>燃燒燃料</a:t>
            </a:r>
          </a:p>
        </p:txBody>
      </p:sp>
      <p:sp>
        <p:nvSpPr>
          <p:cNvPr id="3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461705" y="365436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TW" altLang="en-US" sz="3200" b="1" dirty="0">
                <a:solidFill>
                  <a:prstClr val="black"/>
                </a:solidFill>
                <a:latin typeface="微軟正黑體"/>
              </a:rPr>
              <a:t>酸雨形成</a:t>
            </a:r>
          </a:p>
        </p:txBody>
      </p:sp>
    </p:spTree>
    <p:extLst>
      <p:ext uri="{BB962C8B-B14F-4D97-AF65-F5344CB8AC3E}">
        <p14:creationId xmlns:p14="http://schemas.microsoft.com/office/powerpoint/2010/main" val="150705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38" grpId="0" animBg="1"/>
      <p:bldP spid="51" grpId="0" animBg="1"/>
      <p:bldP spid="58" grpId="0" animBg="1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491;p27"/>
          <p:cNvSpPr/>
          <p:nvPr/>
        </p:nvSpPr>
        <p:spPr>
          <a:xfrm>
            <a:off x="2208160" y="2102893"/>
            <a:ext cx="3024202" cy="113499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schemeClr val="bg1"/>
              </a:solidFill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27</a:t>
            </a:fld>
            <a:endParaRPr lang="en-US" dirty="0"/>
          </a:p>
        </p:txBody>
      </p:sp>
      <p:sp>
        <p:nvSpPr>
          <p:cNvPr id="26" name="Google Shape;488;p27"/>
          <p:cNvSpPr/>
          <p:nvPr/>
        </p:nvSpPr>
        <p:spPr>
          <a:xfrm>
            <a:off x="6212862" y="2102893"/>
            <a:ext cx="3024200" cy="113499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1">
            <a:noAutofit/>
          </a:bodyPr>
          <a:lstStyle/>
          <a:p>
            <a:pPr lvl="0" algn="ctr" defTabSz="1422400"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36" name="Google Shape;512;p27"/>
          <p:cNvSpPr/>
          <p:nvPr/>
        </p:nvSpPr>
        <p:spPr>
          <a:xfrm>
            <a:off x="5365624" y="2572345"/>
            <a:ext cx="742301" cy="196068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2201001" y="2102893"/>
            <a:ext cx="7036063" cy="3251938"/>
            <a:chOff x="2201001" y="2102893"/>
            <a:chExt cx="7036063" cy="3251938"/>
          </a:xfrm>
        </p:grpSpPr>
        <p:sp>
          <p:nvSpPr>
            <p:cNvPr id="34" name="Google Shape;491;p27"/>
            <p:cNvSpPr/>
            <p:nvPr/>
          </p:nvSpPr>
          <p:spPr>
            <a:xfrm>
              <a:off x="2208160" y="2102893"/>
              <a:ext cx="3024202" cy="1134990"/>
            </a:xfrm>
            <a:prstGeom prst="roundRect">
              <a:avLst>
                <a:gd name="adj" fmla="val 8096"/>
              </a:avLst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lvl="0" algn="ctr" defTabSz="1422400">
                <a:lnSpc>
                  <a:spcPct val="2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1" dirty="0">
                  <a:solidFill>
                    <a:schemeClr val="bg1"/>
                  </a:solidFill>
                </a:rPr>
                <a:t>燃燒</a:t>
              </a:r>
              <a:r>
                <a:rPr lang="zh-TW" altLang="en-US" sz="2400" b="1" dirty="0" smtClean="0">
                  <a:solidFill>
                    <a:schemeClr val="bg1"/>
                  </a:solidFill>
                </a:rPr>
                <a:t>燃料</a:t>
              </a:r>
              <a:endParaRPr lang="en-US" altLang="zh-TW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Google Shape;488;p27"/>
            <p:cNvSpPr/>
            <p:nvPr/>
          </p:nvSpPr>
          <p:spPr>
            <a:xfrm>
              <a:off x="6212862" y="2102893"/>
              <a:ext cx="3024200" cy="1134990"/>
            </a:xfrm>
            <a:prstGeom prst="roundRect">
              <a:avLst>
                <a:gd name="adj" fmla="val 8096"/>
              </a:avLst>
            </a:prstGeom>
            <a:noFill/>
            <a:ln>
              <a:noFill/>
            </a:ln>
          </p:spPr>
          <p:txBody>
            <a:bodyPr spcFirstLastPara="1" wrap="square" lIns="0" tIns="0" rIns="0" bIns="0" anchor="ctr" anchorCtr="1">
              <a:noAutofit/>
            </a:bodyPr>
            <a:lstStyle/>
            <a:p>
              <a:pPr lvl="0" algn="ctr" defTabSz="1422400"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1" dirty="0">
                  <a:solidFill>
                    <a:prstClr val="white"/>
                  </a:solidFill>
                </a:rPr>
                <a:t>釋出</a:t>
              </a:r>
              <a:r>
                <a:rPr lang="zh-TW" altLang="en-US" sz="2400" b="1" dirty="0" smtClean="0">
                  <a:solidFill>
                    <a:prstClr val="white"/>
                  </a:solidFill>
                </a:rPr>
                <a:t>酸性空氣</a:t>
              </a:r>
              <a:endParaRPr lang="en-HK" altLang="zh-TW" sz="2400" b="1" dirty="0" smtClean="0">
                <a:solidFill>
                  <a:prstClr val="white"/>
                </a:solidFill>
              </a:endParaRPr>
            </a:p>
            <a:p>
              <a:pPr lvl="0" algn="ctr" defTabSz="1422400"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1" dirty="0" smtClean="0">
                  <a:solidFill>
                    <a:prstClr val="white"/>
                  </a:solidFill>
                </a:rPr>
                <a:t>污染物</a:t>
              </a:r>
              <a:endParaRPr lang="en-US" altLang="zh-TW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38" name="Google Shape;506;p27"/>
            <p:cNvSpPr/>
            <p:nvPr/>
          </p:nvSpPr>
          <p:spPr>
            <a:xfrm>
              <a:off x="2201001" y="4219838"/>
              <a:ext cx="3024202" cy="1134993"/>
            </a:xfrm>
            <a:prstGeom prst="roundRect">
              <a:avLst>
                <a:gd name="adj" fmla="val 8096"/>
              </a:avLst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lvl="0" algn="ctr" defTabSz="1422400">
                <a:lnSpc>
                  <a:spcPct val="2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1" dirty="0">
                  <a:solidFill>
                    <a:prstClr val="white"/>
                  </a:solidFill>
                </a:rPr>
                <a:t>降下酸雨</a:t>
              </a:r>
              <a:r>
                <a:rPr lang="en-US" altLang="zh-TW" sz="2400" b="1" dirty="0">
                  <a:solidFill>
                    <a:prstClr val="white"/>
                  </a:solidFill>
                </a:rPr>
                <a:t>……</a:t>
              </a:r>
            </a:p>
          </p:txBody>
        </p:sp>
        <p:sp>
          <p:nvSpPr>
            <p:cNvPr id="44" name="Google Shape;509;p27"/>
            <p:cNvSpPr/>
            <p:nvPr/>
          </p:nvSpPr>
          <p:spPr>
            <a:xfrm>
              <a:off x="6212862" y="4219838"/>
              <a:ext cx="3024202" cy="1134990"/>
            </a:xfrm>
            <a:prstGeom prst="roundRect">
              <a:avLst>
                <a:gd name="adj" fmla="val 8096"/>
              </a:avLst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lvl="0" algn="ctr" defTabSz="1422400">
                <a:lnSpc>
                  <a:spcPct val="2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1" dirty="0">
                  <a:solidFill>
                    <a:prstClr val="white"/>
                  </a:solidFill>
                </a:rPr>
                <a:t>小水點積聚成雲</a:t>
              </a:r>
              <a:r>
                <a:rPr lang="en-US" altLang="zh-TW" sz="2400" b="1" dirty="0">
                  <a:solidFill>
                    <a:prstClr val="white"/>
                  </a:solidFill>
                </a:rPr>
                <a:t>……</a:t>
              </a:r>
            </a:p>
          </p:txBody>
        </p:sp>
      </p:grpSp>
      <p:sp>
        <p:nvSpPr>
          <p:cNvPr id="2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54146" y="596437"/>
            <a:ext cx="8952484" cy="10415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+mn-ea"/>
              </a:rPr>
              <a:t>科學</a:t>
            </a:r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科</a:t>
            </a:r>
            <a:endParaRPr lang="en-HK" altLang="zh-TW" sz="32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試說明酸雨形成的過程。</a:t>
            </a:r>
            <a:endParaRPr lang="en-ID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952000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建構程序說明組織圖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6" name="Freeform 19"/>
          <p:cNvSpPr/>
          <p:nvPr/>
        </p:nvSpPr>
        <p:spPr>
          <a:xfrm>
            <a:off x="821901" y="4056784"/>
            <a:ext cx="2304000" cy="936000"/>
          </a:xfrm>
          <a:prstGeom prst="cloudCallout">
            <a:avLst/>
          </a:prstGeom>
          <a:solidFill>
            <a:schemeClr val="accent1">
              <a:lumMod val="75000"/>
            </a:schemeClr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將內容填寫於組織圖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41521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491;p27"/>
          <p:cNvSpPr/>
          <p:nvPr/>
        </p:nvSpPr>
        <p:spPr>
          <a:xfrm>
            <a:off x="2208160" y="2102893"/>
            <a:ext cx="3024202" cy="113499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schemeClr val="bg1"/>
              </a:solidFill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28</a:t>
            </a:fld>
            <a:endParaRPr lang="en-US" dirty="0"/>
          </a:p>
        </p:txBody>
      </p:sp>
      <p:sp>
        <p:nvSpPr>
          <p:cNvPr id="26" name="Google Shape;488;p27"/>
          <p:cNvSpPr/>
          <p:nvPr/>
        </p:nvSpPr>
        <p:spPr>
          <a:xfrm>
            <a:off x="6212862" y="2102893"/>
            <a:ext cx="3024200" cy="113499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1">
            <a:noAutofit/>
          </a:bodyPr>
          <a:lstStyle/>
          <a:p>
            <a:pPr lvl="0" algn="ctr" defTabSz="1422400"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32" name="Google Shape;506;p27"/>
          <p:cNvSpPr/>
          <p:nvPr/>
        </p:nvSpPr>
        <p:spPr>
          <a:xfrm>
            <a:off x="2201001" y="4219838"/>
            <a:ext cx="3024202" cy="1134993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36" name="Google Shape;512;p27"/>
          <p:cNvSpPr/>
          <p:nvPr/>
        </p:nvSpPr>
        <p:spPr>
          <a:xfrm>
            <a:off x="5365624" y="2572345"/>
            <a:ext cx="742301" cy="196068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" name="Google Shape;513;p27"/>
          <p:cNvSpPr/>
          <p:nvPr/>
        </p:nvSpPr>
        <p:spPr>
          <a:xfrm>
            <a:off x="9495175" y="2626278"/>
            <a:ext cx="1444774" cy="2252492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" name="Google Shape;517;p27"/>
          <p:cNvSpPr/>
          <p:nvPr/>
        </p:nvSpPr>
        <p:spPr>
          <a:xfrm rot="10800000">
            <a:off x="5317280" y="4680440"/>
            <a:ext cx="742301" cy="196068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" name="Google Shape;509;p27"/>
          <p:cNvSpPr/>
          <p:nvPr/>
        </p:nvSpPr>
        <p:spPr>
          <a:xfrm>
            <a:off x="6212862" y="4219838"/>
            <a:ext cx="3024202" cy="113499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2201001" y="2102893"/>
            <a:ext cx="8738948" cy="3251938"/>
            <a:chOff x="2201001" y="2102893"/>
            <a:chExt cx="8738948" cy="3251938"/>
          </a:xfrm>
        </p:grpSpPr>
        <p:sp>
          <p:nvSpPr>
            <p:cNvPr id="34" name="Google Shape;491;p27"/>
            <p:cNvSpPr/>
            <p:nvPr/>
          </p:nvSpPr>
          <p:spPr>
            <a:xfrm>
              <a:off x="2208160" y="2102893"/>
              <a:ext cx="3024202" cy="1134990"/>
            </a:xfrm>
            <a:prstGeom prst="roundRect">
              <a:avLst>
                <a:gd name="adj" fmla="val 8096"/>
              </a:avLst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lvl="0" algn="ctr" defTabSz="1422400">
                <a:lnSpc>
                  <a:spcPct val="2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1" dirty="0">
                  <a:solidFill>
                    <a:schemeClr val="bg1"/>
                  </a:solidFill>
                </a:rPr>
                <a:t>燃燒</a:t>
              </a:r>
              <a:r>
                <a:rPr lang="zh-TW" altLang="en-US" sz="2400" b="1" dirty="0" smtClean="0">
                  <a:solidFill>
                    <a:schemeClr val="bg1"/>
                  </a:solidFill>
                </a:rPr>
                <a:t>燃料</a:t>
              </a:r>
              <a:endParaRPr lang="en-US" altLang="zh-TW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35" name="Google Shape;488;p27"/>
            <p:cNvSpPr/>
            <p:nvPr/>
          </p:nvSpPr>
          <p:spPr>
            <a:xfrm>
              <a:off x="6212862" y="2102893"/>
              <a:ext cx="3024200" cy="1134990"/>
            </a:xfrm>
            <a:prstGeom prst="roundRect">
              <a:avLst>
                <a:gd name="adj" fmla="val 8096"/>
              </a:avLst>
            </a:prstGeom>
            <a:noFill/>
            <a:ln>
              <a:noFill/>
            </a:ln>
          </p:spPr>
          <p:txBody>
            <a:bodyPr spcFirstLastPara="1" wrap="square" lIns="0" tIns="0" rIns="0" bIns="0" anchor="ctr" anchorCtr="1">
              <a:noAutofit/>
            </a:bodyPr>
            <a:lstStyle/>
            <a:p>
              <a:pPr lvl="0" algn="ctr" defTabSz="1422400"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1" dirty="0">
                  <a:solidFill>
                    <a:prstClr val="white"/>
                  </a:solidFill>
                </a:rPr>
                <a:t>釋出</a:t>
              </a:r>
              <a:r>
                <a:rPr lang="zh-TW" altLang="en-US" sz="2400" b="1" dirty="0" smtClean="0">
                  <a:solidFill>
                    <a:prstClr val="white"/>
                  </a:solidFill>
                </a:rPr>
                <a:t>酸性空氣</a:t>
              </a:r>
              <a:endParaRPr lang="en-HK" altLang="zh-TW" sz="2400" b="1" dirty="0" smtClean="0">
                <a:solidFill>
                  <a:prstClr val="white"/>
                </a:solidFill>
              </a:endParaRPr>
            </a:p>
            <a:p>
              <a:pPr lvl="0" algn="ctr" defTabSz="1422400"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1" dirty="0" smtClean="0">
                  <a:solidFill>
                    <a:prstClr val="white"/>
                  </a:solidFill>
                </a:rPr>
                <a:t>污染物</a:t>
              </a:r>
              <a:endParaRPr lang="en-US" altLang="zh-TW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38" name="Google Shape;506;p27"/>
            <p:cNvSpPr/>
            <p:nvPr/>
          </p:nvSpPr>
          <p:spPr>
            <a:xfrm>
              <a:off x="2201001" y="4219838"/>
              <a:ext cx="3024202" cy="1134993"/>
            </a:xfrm>
            <a:prstGeom prst="roundRect">
              <a:avLst>
                <a:gd name="adj" fmla="val 8096"/>
              </a:avLst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lvl="0" algn="ctr" defTabSz="1422400">
                <a:lnSpc>
                  <a:spcPct val="2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1" dirty="0">
                  <a:solidFill>
                    <a:prstClr val="white"/>
                  </a:solidFill>
                </a:rPr>
                <a:t>降下</a:t>
              </a:r>
              <a:r>
                <a:rPr lang="zh-TW" altLang="en-US" sz="2400" b="1" dirty="0" smtClean="0">
                  <a:solidFill>
                    <a:prstClr val="white"/>
                  </a:solidFill>
                </a:rPr>
                <a:t>酸雨</a:t>
              </a:r>
              <a:endParaRPr lang="en-US" altLang="zh-TW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41" name="Google Shape;512;p27"/>
            <p:cNvSpPr/>
            <p:nvPr/>
          </p:nvSpPr>
          <p:spPr>
            <a:xfrm>
              <a:off x="5365624" y="2572345"/>
              <a:ext cx="742301" cy="196068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2" name="Google Shape;513;p27"/>
            <p:cNvSpPr/>
            <p:nvPr/>
          </p:nvSpPr>
          <p:spPr>
            <a:xfrm>
              <a:off x="9495175" y="2626278"/>
              <a:ext cx="1444774" cy="2252492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44" name="Google Shape;509;p27"/>
            <p:cNvSpPr/>
            <p:nvPr/>
          </p:nvSpPr>
          <p:spPr>
            <a:xfrm>
              <a:off x="6212862" y="4219838"/>
              <a:ext cx="3024202" cy="1134990"/>
            </a:xfrm>
            <a:prstGeom prst="roundRect">
              <a:avLst>
                <a:gd name="adj" fmla="val 8096"/>
              </a:avLst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lvl="0" algn="ctr" defTabSz="1422400">
                <a:lnSpc>
                  <a:spcPct val="2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1" dirty="0">
                  <a:solidFill>
                    <a:prstClr val="white"/>
                  </a:solidFill>
                </a:rPr>
                <a:t>小水點積聚成</a:t>
              </a:r>
              <a:r>
                <a:rPr lang="zh-TW" altLang="en-US" sz="2400" b="1" dirty="0" smtClean="0">
                  <a:solidFill>
                    <a:prstClr val="white"/>
                  </a:solidFill>
                </a:rPr>
                <a:t>雲</a:t>
              </a:r>
              <a:endParaRPr lang="en-US" altLang="zh-TW" sz="24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2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54146" y="596437"/>
            <a:ext cx="8952484" cy="10415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+mn-ea"/>
              </a:rPr>
              <a:t>科學</a:t>
            </a:r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科</a:t>
            </a:r>
            <a:endParaRPr lang="en-HK" altLang="zh-TW" sz="32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試說明酸雨形成的過程。</a:t>
            </a:r>
            <a:endParaRPr lang="en-ID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952000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建構程序說明組織圖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3" name="Freeform 19"/>
          <p:cNvSpPr/>
          <p:nvPr/>
        </p:nvSpPr>
        <p:spPr>
          <a:xfrm>
            <a:off x="433281" y="5554114"/>
            <a:ext cx="2304000" cy="936000"/>
          </a:xfrm>
          <a:prstGeom prst="cloudCallout">
            <a:avLst/>
          </a:prstGeom>
          <a:solidFill>
            <a:schemeClr val="accent1">
              <a:lumMod val="75000"/>
            </a:schemeClr>
          </a:solidFill>
          <a:ln w="76200">
            <a:solidFill>
              <a:srgbClr val="FFC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思考並加入更多內容</a:t>
            </a:r>
          </a:p>
        </p:txBody>
      </p:sp>
      <p:sp>
        <p:nvSpPr>
          <p:cNvPr id="25" name="圓角矩形 24"/>
          <p:cNvSpPr/>
          <p:nvPr/>
        </p:nvSpPr>
        <p:spPr>
          <a:xfrm>
            <a:off x="1976469" y="4086793"/>
            <a:ext cx="7518706" cy="1367680"/>
          </a:xfrm>
          <a:prstGeom prst="round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9907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29</a:t>
            </a:fld>
            <a:endParaRPr lang="en-US" dirty="0"/>
          </a:p>
        </p:txBody>
      </p:sp>
      <p:sp>
        <p:nvSpPr>
          <p:cNvPr id="19" name="Google Shape;488;p27"/>
          <p:cNvSpPr/>
          <p:nvPr/>
        </p:nvSpPr>
        <p:spPr>
          <a:xfrm>
            <a:off x="6285722" y="2050249"/>
            <a:ext cx="2794319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40000"/>
              </a:lnSpc>
              <a:spcBef>
                <a:spcPct val="0"/>
              </a:spcBef>
            </a:pPr>
            <a:endParaRPr lang="en-HK" altLang="zh-TW" sz="2400" b="1" dirty="0" smtClean="0">
              <a:solidFill>
                <a:prstClr val="white"/>
              </a:solidFill>
            </a:endParaRP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</a:pPr>
            <a:r>
              <a:rPr lang="zh-TW" altLang="en-US" sz="2400" b="1" dirty="0" smtClean="0">
                <a:solidFill>
                  <a:prstClr val="white"/>
                </a:solidFill>
              </a:rPr>
              <a:t>釋出</a:t>
            </a:r>
            <a:r>
              <a:rPr lang="zh-TW" altLang="en-US" sz="2400" b="1" dirty="0">
                <a:solidFill>
                  <a:prstClr val="white"/>
                </a:solidFill>
              </a:rPr>
              <a:t>酸性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空氣</a:t>
            </a:r>
            <a:endParaRPr lang="en-HK" altLang="zh-TW" sz="2400" b="1" dirty="0" smtClean="0">
              <a:solidFill>
                <a:prstClr val="white"/>
              </a:solidFill>
            </a:endParaRPr>
          </a:p>
          <a:p>
            <a:pPr lvl="0" algn="ctr" defTabSz="1422400">
              <a:lnSpc>
                <a:spcPct val="90000"/>
              </a:lnSpc>
              <a:spcBef>
                <a:spcPct val="0"/>
              </a:spcBef>
            </a:pPr>
            <a:r>
              <a:rPr lang="zh-TW" altLang="en-US" sz="2400" b="1" dirty="0" smtClean="0">
                <a:solidFill>
                  <a:prstClr val="white"/>
                </a:solidFill>
              </a:rPr>
              <a:t>污染物</a:t>
            </a: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1" name="Google Shape;491;p27"/>
          <p:cNvSpPr/>
          <p:nvPr/>
        </p:nvSpPr>
        <p:spPr>
          <a:xfrm>
            <a:off x="2585433" y="2050249"/>
            <a:ext cx="2794320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prstClr val="white"/>
                </a:solidFill>
              </a:rPr>
              <a:t>燃燒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燃料</a:t>
            </a: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3" name="Google Shape;506;p27"/>
          <p:cNvSpPr/>
          <p:nvPr/>
        </p:nvSpPr>
        <p:spPr>
          <a:xfrm>
            <a:off x="2578818" y="3718911"/>
            <a:ext cx="2794320" cy="894647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prstClr val="white"/>
                </a:solidFill>
              </a:rPr>
              <a:t>小水點積聚成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雲</a:t>
            </a: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31" name="Google Shape;509;p27"/>
          <p:cNvSpPr/>
          <p:nvPr/>
        </p:nvSpPr>
        <p:spPr>
          <a:xfrm>
            <a:off x="2585433" y="5374182"/>
            <a:ext cx="2794320" cy="89640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5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prstClr val="white"/>
                </a:solidFill>
              </a:rPr>
              <a:t>降下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酸雨</a:t>
            </a: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35" name="Google Shape;512;p27"/>
          <p:cNvSpPr/>
          <p:nvPr/>
        </p:nvSpPr>
        <p:spPr>
          <a:xfrm>
            <a:off x="5502886" y="2420290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" name="Google Shape;513;p27"/>
          <p:cNvSpPr/>
          <p:nvPr/>
        </p:nvSpPr>
        <p:spPr>
          <a:xfrm>
            <a:off x="9318534" y="2462802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" name="Google Shape;514;p27"/>
          <p:cNvSpPr/>
          <p:nvPr/>
        </p:nvSpPr>
        <p:spPr>
          <a:xfrm flipH="1">
            <a:off x="1143192" y="4130605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4" name="Google Shape;517;p27"/>
          <p:cNvSpPr/>
          <p:nvPr/>
        </p:nvSpPr>
        <p:spPr>
          <a:xfrm rot="10800000">
            <a:off x="5458217" y="4081976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" name="Google Shape;509;p27"/>
          <p:cNvSpPr/>
          <p:nvPr/>
        </p:nvSpPr>
        <p:spPr>
          <a:xfrm>
            <a:off x="6285722" y="3527751"/>
            <a:ext cx="2794320" cy="1275214"/>
          </a:xfrm>
          <a:prstGeom prst="roundRect">
            <a:avLst>
              <a:gd name="adj" fmla="val 8096"/>
            </a:avLst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defTabSz="1422400">
              <a:spcBef>
                <a:spcPts val="60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sysClr val="windowText" lastClr="000000"/>
                </a:solidFill>
              </a:rPr>
              <a:t>污染物溶解</a:t>
            </a:r>
            <a:r>
              <a:rPr lang="zh-TW" altLang="en-US" sz="2400" b="1" dirty="0" smtClean="0">
                <a:solidFill>
                  <a:sysClr val="windowText" lastClr="000000"/>
                </a:solidFill>
              </a:rPr>
              <a:t>於</a:t>
            </a:r>
            <a:r>
              <a:rPr lang="en-HK" altLang="zh-TW" sz="2400" b="1" dirty="0" smtClean="0">
                <a:solidFill>
                  <a:sysClr val="windowText" lastClr="000000"/>
                </a:solidFill>
              </a:rPr>
              <a:t/>
            </a:r>
            <a:br>
              <a:rPr lang="en-HK" altLang="zh-TW" sz="2400" b="1" dirty="0" smtClean="0">
                <a:solidFill>
                  <a:sysClr val="windowText" lastClr="000000"/>
                </a:solidFill>
              </a:rPr>
            </a:br>
            <a:r>
              <a:rPr lang="zh-TW" altLang="en-US" sz="2400" b="1" dirty="0" smtClean="0">
                <a:solidFill>
                  <a:sysClr val="windowText" lastClr="000000"/>
                </a:solidFill>
              </a:rPr>
              <a:t>空氣</a:t>
            </a:r>
            <a:r>
              <a:rPr lang="zh-TW" altLang="en-US" sz="2400" b="1" dirty="0">
                <a:solidFill>
                  <a:sysClr val="windowText" lastClr="000000"/>
                </a:solidFill>
              </a:rPr>
              <a:t>中的小水點</a:t>
            </a:r>
            <a:r>
              <a:rPr lang="zh-TW" altLang="en-US" sz="2400" b="1" dirty="0" smtClean="0">
                <a:solidFill>
                  <a:sysClr val="windowText" lastClr="000000"/>
                </a:solidFill>
              </a:rPr>
              <a:t>，</a:t>
            </a:r>
            <a:r>
              <a:rPr lang="en-HK" altLang="zh-TW" sz="2400" b="1" dirty="0">
                <a:solidFill>
                  <a:sysClr val="windowText" lastClr="000000"/>
                </a:solidFill>
              </a:rPr>
              <a:t/>
            </a:r>
            <a:br>
              <a:rPr lang="en-HK" altLang="zh-TW" sz="2400" b="1" dirty="0">
                <a:solidFill>
                  <a:sysClr val="windowText" lastClr="000000"/>
                </a:solidFill>
              </a:rPr>
            </a:br>
            <a:r>
              <a:rPr lang="zh-TW" altLang="en-US" sz="2400" b="1" dirty="0" smtClean="0">
                <a:solidFill>
                  <a:sysClr val="windowText" lastClr="000000"/>
                </a:solidFill>
              </a:rPr>
              <a:t>形成酸</a:t>
            </a:r>
            <a:endParaRPr lang="en-US" altLang="zh-TW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48" name="手繪多邊形 47"/>
          <p:cNvSpPr/>
          <p:nvPr/>
        </p:nvSpPr>
        <p:spPr>
          <a:xfrm>
            <a:off x="5568617" y="4821164"/>
            <a:ext cx="4228527" cy="1299531"/>
          </a:xfrm>
          <a:custGeom>
            <a:avLst/>
            <a:gdLst>
              <a:gd name="connsiteX0" fmla="*/ 1133042 w 2237056"/>
              <a:gd name="connsiteY0" fmla="*/ 0 h 1223220"/>
              <a:gd name="connsiteX1" fmla="*/ 2237056 w 2237056"/>
              <a:gd name="connsiteY1" fmla="*/ 466467 h 1223220"/>
              <a:gd name="connsiteX2" fmla="*/ 2237056 w 2237056"/>
              <a:gd name="connsiteY2" fmla="*/ 1223220 h 1223220"/>
              <a:gd name="connsiteX3" fmla="*/ 0 w 2237056"/>
              <a:gd name="connsiteY3" fmla="*/ 1223220 h 1223220"/>
              <a:gd name="connsiteX4" fmla="*/ 0 w 2237056"/>
              <a:gd name="connsiteY4" fmla="*/ 466467 h 12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7056" h="1223220">
                <a:moveTo>
                  <a:pt x="1133042" y="0"/>
                </a:moveTo>
                <a:lnTo>
                  <a:pt x="2237056" y="466467"/>
                </a:lnTo>
                <a:lnTo>
                  <a:pt x="2237056" y="1223220"/>
                </a:lnTo>
                <a:lnTo>
                  <a:pt x="0" y="1223220"/>
                </a:lnTo>
                <a:lnTo>
                  <a:pt x="0" y="466467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TW" altLang="en-US" sz="2400" b="1" dirty="0">
                <a:solidFill>
                  <a:sysClr val="windowText" lastClr="000000"/>
                </a:solidFill>
                <a:latin typeface="+mn-ea"/>
              </a:rPr>
              <a:t>關鍵步驟</a:t>
            </a:r>
            <a:r>
              <a:rPr lang="zh-TW" altLang="en-US" sz="2400" b="1" dirty="0" smtClean="0">
                <a:solidFill>
                  <a:sysClr val="windowText" lastClr="000000"/>
                </a:solidFill>
                <a:latin typeface="+mn-ea"/>
              </a:rPr>
              <a:t>：</a:t>
            </a:r>
            <a:endParaRPr lang="en-US" altLang="zh-TW" sz="2400" b="1" dirty="0">
              <a:solidFill>
                <a:sysClr val="windowText" lastClr="000000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TW" altLang="en-US" sz="2400" b="1" dirty="0">
                <a:solidFill>
                  <a:sysClr val="windowText" lastClr="000000"/>
                </a:solidFill>
                <a:latin typeface="+mn-ea"/>
              </a:rPr>
              <a:t>需要說明雨水酸度增加的過程</a:t>
            </a:r>
          </a:p>
        </p:txBody>
      </p:sp>
      <p:sp>
        <p:nvSpPr>
          <p:cNvPr id="1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54146" y="596437"/>
            <a:ext cx="8952484" cy="10415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+mn-ea"/>
              </a:rPr>
              <a:t>科學</a:t>
            </a:r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科</a:t>
            </a:r>
            <a:endParaRPr lang="en-HK" altLang="zh-TW" sz="32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試說明酸雨形成的過程。</a:t>
            </a:r>
            <a:endParaRPr lang="en-ID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8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檢視關鍵步驟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0624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2735183"/>
              </p:ext>
            </p:extLst>
          </p:nvPr>
        </p:nvGraphicFramePr>
        <p:xfrm>
          <a:off x="1454726" y="1849581"/>
          <a:ext cx="9540934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409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53472">
                <a:tc>
                  <a:txBody>
                    <a:bodyPr/>
                    <a:lstStyle/>
                    <a:p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我會說明有關酸雨形成的過程。</a:t>
                      </a:r>
                      <a:endParaRPr lang="en-US" sz="2000" b="0" i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b="1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首先，在工業和日常生活中，人們會燃燒燃料，例如發電廠、工廠及車輛引擎運作時都會大量燃燒燃料。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TW" sz="24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之後，酸性空氣污染物便會從燃燒中的燃料釋出，例如有二氧化碳及氮氧化物。</a:t>
                      </a:r>
                      <a:endParaRPr lang="en-US" sz="20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TW" sz="24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之後，這些污染物會溶解於空氣中的小水點，形成了酸。</a:t>
                      </a:r>
                      <a:endParaRPr lang="en-US" sz="20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之後，這些帶酸性的小水點便會積聚成雲，所以所形成的雲亦會帶酸性。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TW" sz="24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最後，這些帶酸性的雲便會降下酸雨。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TW" sz="24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以上就是酸雨形成的過程。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54146" y="596437"/>
            <a:ext cx="8952484" cy="10415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+mn-ea"/>
              </a:rPr>
              <a:t>科學</a:t>
            </a:r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科</a:t>
            </a:r>
            <a:endParaRPr lang="en-HK" altLang="zh-TW" sz="32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試說明酸雨形成的過程。</a:t>
            </a:r>
            <a:endParaRPr lang="en-ID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8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</a:p>
        </p:txBody>
      </p:sp>
    </p:spTree>
    <p:extLst>
      <p:ext uri="{BB962C8B-B14F-4D97-AF65-F5344CB8AC3E}">
        <p14:creationId xmlns:p14="http://schemas.microsoft.com/office/powerpoint/2010/main" val="150950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30</a:t>
            </a:fld>
            <a:endParaRPr lang="en-US" dirty="0"/>
          </a:p>
        </p:txBody>
      </p:sp>
      <p:sp>
        <p:nvSpPr>
          <p:cNvPr id="19" name="Google Shape;488;p27"/>
          <p:cNvSpPr/>
          <p:nvPr/>
        </p:nvSpPr>
        <p:spPr>
          <a:xfrm>
            <a:off x="6285722" y="2050249"/>
            <a:ext cx="2794319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40000"/>
              </a:lnSpc>
              <a:spcBef>
                <a:spcPct val="0"/>
              </a:spcBef>
            </a:pPr>
            <a:endParaRPr lang="en-HK" altLang="zh-TW" sz="2400" b="1" dirty="0" smtClean="0">
              <a:solidFill>
                <a:prstClr val="white"/>
              </a:solidFill>
            </a:endParaRPr>
          </a:p>
        </p:txBody>
      </p:sp>
      <p:sp>
        <p:nvSpPr>
          <p:cNvPr id="21" name="Google Shape;491;p27"/>
          <p:cNvSpPr/>
          <p:nvPr/>
        </p:nvSpPr>
        <p:spPr>
          <a:xfrm>
            <a:off x="2585433" y="2050249"/>
            <a:ext cx="2794320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3" name="Google Shape;506;p27"/>
          <p:cNvSpPr/>
          <p:nvPr/>
        </p:nvSpPr>
        <p:spPr>
          <a:xfrm>
            <a:off x="2578818" y="3718911"/>
            <a:ext cx="2794320" cy="894647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31" name="Google Shape;509;p27"/>
          <p:cNvSpPr/>
          <p:nvPr/>
        </p:nvSpPr>
        <p:spPr>
          <a:xfrm>
            <a:off x="2585433" y="5374182"/>
            <a:ext cx="2794320" cy="89640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5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prstClr val="white"/>
                </a:solidFill>
              </a:rPr>
              <a:t>降下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酸雨</a:t>
            </a: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35" name="Google Shape;512;p27"/>
          <p:cNvSpPr/>
          <p:nvPr/>
        </p:nvSpPr>
        <p:spPr>
          <a:xfrm>
            <a:off x="5502886" y="2420290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" name="Google Shape;513;p27"/>
          <p:cNvSpPr/>
          <p:nvPr/>
        </p:nvSpPr>
        <p:spPr>
          <a:xfrm>
            <a:off x="9318534" y="2462802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" name="Google Shape;514;p27"/>
          <p:cNvSpPr/>
          <p:nvPr/>
        </p:nvSpPr>
        <p:spPr>
          <a:xfrm flipH="1">
            <a:off x="1143192" y="4130605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4" name="Google Shape;517;p27"/>
          <p:cNvSpPr/>
          <p:nvPr/>
        </p:nvSpPr>
        <p:spPr>
          <a:xfrm rot="10800000">
            <a:off x="5458217" y="4081976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" name="Google Shape;509;p27"/>
          <p:cNvSpPr/>
          <p:nvPr/>
        </p:nvSpPr>
        <p:spPr>
          <a:xfrm>
            <a:off x="6285722" y="3527751"/>
            <a:ext cx="2794320" cy="1275214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 w="57150"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defTabSz="1422400">
              <a:spcBef>
                <a:spcPts val="60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schemeClr val="bg1"/>
                </a:solidFill>
              </a:rPr>
              <a:t>污染物溶解</a:t>
            </a:r>
            <a:r>
              <a:rPr lang="zh-TW" altLang="en-US" sz="2400" b="1" dirty="0" smtClean="0">
                <a:solidFill>
                  <a:schemeClr val="bg1"/>
                </a:solidFill>
              </a:rPr>
              <a:t>於</a:t>
            </a:r>
            <a:r>
              <a:rPr lang="en-HK" altLang="zh-TW" sz="2400" b="1" dirty="0" smtClean="0">
                <a:solidFill>
                  <a:schemeClr val="bg1"/>
                </a:solidFill>
              </a:rPr>
              <a:t/>
            </a:r>
            <a:br>
              <a:rPr lang="en-HK" altLang="zh-TW" sz="2400" b="1" dirty="0" smtClean="0">
                <a:solidFill>
                  <a:schemeClr val="bg1"/>
                </a:solidFill>
              </a:rPr>
            </a:br>
            <a:r>
              <a:rPr lang="zh-TW" altLang="en-US" sz="2400" b="1" dirty="0" smtClean="0">
                <a:solidFill>
                  <a:schemeClr val="bg1"/>
                </a:solidFill>
              </a:rPr>
              <a:t>空氣</a:t>
            </a:r>
            <a:r>
              <a:rPr lang="zh-TW" altLang="en-US" sz="2400" b="1" dirty="0">
                <a:solidFill>
                  <a:schemeClr val="bg1"/>
                </a:solidFill>
              </a:rPr>
              <a:t>中的小水點</a:t>
            </a:r>
            <a:r>
              <a:rPr lang="zh-TW" altLang="en-US" sz="2400" b="1" dirty="0" smtClean="0">
                <a:solidFill>
                  <a:schemeClr val="bg1"/>
                </a:solidFill>
              </a:rPr>
              <a:t>，</a:t>
            </a:r>
            <a:r>
              <a:rPr lang="en-HK" altLang="zh-TW" sz="2400" b="1" dirty="0">
                <a:solidFill>
                  <a:schemeClr val="bg1"/>
                </a:solidFill>
              </a:rPr>
              <a:t/>
            </a:r>
            <a:br>
              <a:rPr lang="en-HK" altLang="zh-TW" sz="2400" b="1" dirty="0">
                <a:solidFill>
                  <a:schemeClr val="bg1"/>
                </a:solidFill>
              </a:rPr>
            </a:br>
            <a:r>
              <a:rPr lang="zh-TW" altLang="en-US" sz="2400" b="1" dirty="0" smtClean="0">
                <a:solidFill>
                  <a:schemeClr val="bg1"/>
                </a:solidFill>
              </a:rPr>
              <a:t>形成酸</a:t>
            </a:r>
            <a:endParaRPr lang="en-US" altLang="zh-TW" sz="2400" b="1" dirty="0">
              <a:solidFill>
                <a:schemeClr val="bg1"/>
              </a:solidFill>
            </a:endParaRPr>
          </a:p>
        </p:txBody>
      </p:sp>
      <p:sp>
        <p:nvSpPr>
          <p:cNvPr id="1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54146" y="596437"/>
            <a:ext cx="8952484" cy="10415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+mn-ea"/>
              </a:rPr>
              <a:t>科學</a:t>
            </a:r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科</a:t>
            </a:r>
            <a:endParaRPr lang="en-HK" altLang="zh-TW" sz="32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試說明酸雨形成的過程。</a:t>
            </a:r>
            <a:endParaRPr lang="en-ID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Freeform 9"/>
          <p:cNvSpPr/>
          <p:nvPr/>
        </p:nvSpPr>
        <p:spPr>
          <a:xfrm>
            <a:off x="283455" y="1804272"/>
            <a:ext cx="1872000" cy="828000"/>
          </a:xfrm>
          <a:prstGeom prst="cloud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舉出例子</a:t>
            </a:r>
            <a:endParaRPr lang="en-US" sz="2000" b="1" dirty="0"/>
          </a:p>
        </p:txBody>
      </p:sp>
      <p:sp>
        <p:nvSpPr>
          <p:cNvPr id="22" name="文字方塊 21"/>
          <p:cNvSpPr txBox="1"/>
          <p:nvPr/>
        </p:nvSpPr>
        <p:spPr>
          <a:xfrm>
            <a:off x="2636630" y="202018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燃燒燃料</a:t>
            </a:r>
          </a:p>
        </p:txBody>
      </p:sp>
      <p:sp>
        <p:nvSpPr>
          <p:cNvPr id="25" name="文字方塊 24"/>
          <p:cNvSpPr txBox="1"/>
          <p:nvPr/>
        </p:nvSpPr>
        <p:spPr>
          <a:xfrm>
            <a:off x="2636630" y="2284477"/>
            <a:ext cx="26277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例如在發電廠、工廠及車輛引擎運作時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6452278" y="2036130"/>
            <a:ext cx="2627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lnSpc>
                <a:spcPct val="90000"/>
              </a:lnSpc>
              <a:spcBef>
                <a:spcPct val="0"/>
              </a:spcBef>
            </a:pPr>
            <a:r>
              <a:rPr lang="zh-TW" altLang="en-US" sz="2000" b="1" dirty="0" smtClean="0">
                <a:solidFill>
                  <a:prstClr val="white"/>
                </a:solidFill>
              </a:rPr>
              <a:t>釋出</a:t>
            </a:r>
            <a:r>
              <a:rPr lang="zh-TW" altLang="en-US" sz="2000" b="1" dirty="0">
                <a:solidFill>
                  <a:prstClr val="white"/>
                </a:solidFill>
              </a:rPr>
              <a:t>酸性</a:t>
            </a:r>
            <a:r>
              <a:rPr lang="zh-TW" altLang="en-US" sz="2000" b="1" dirty="0" smtClean="0">
                <a:solidFill>
                  <a:prstClr val="white"/>
                </a:solidFill>
              </a:rPr>
              <a:t>空氣污染物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6452278" y="2346263"/>
            <a:ext cx="32431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lnSpc>
                <a:spcPct val="90000"/>
              </a:lnSpc>
              <a:spcBef>
                <a:spcPct val="0"/>
              </a:spcBef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例如</a:t>
            </a:r>
            <a:r>
              <a:rPr lang="zh-TW" altLang="en-US" sz="2000" b="1" dirty="0" smtClean="0">
                <a:solidFill>
                  <a:prstClr val="white"/>
                </a:solidFill>
              </a:rPr>
              <a:t>二氧化碳</a:t>
            </a:r>
            <a:r>
              <a:rPr lang="en-US" altLang="zh-TW" sz="2000" b="1" dirty="0" smtClean="0">
                <a:solidFill>
                  <a:prstClr val="white"/>
                </a:solidFill>
              </a:rPr>
              <a:t/>
            </a:r>
            <a:br>
              <a:rPr lang="en-US" altLang="zh-TW" sz="2000" b="1" dirty="0" smtClean="0">
                <a:solidFill>
                  <a:prstClr val="white"/>
                </a:solidFill>
              </a:rPr>
            </a:br>
            <a:r>
              <a:rPr lang="zh-TW" altLang="en-US" sz="2000" b="1" dirty="0" smtClean="0">
                <a:solidFill>
                  <a:prstClr val="white"/>
                </a:solidFill>
              </a:rPr>
              <a:t>及氮氧化物</a:t>
            </a:r>
            <a:endParaRPr lang="zh-TW" altLang="en-US" sz="2000" b="1" dirty="0">
              <a:solidFill>
                <a:prstClr val="white"/>
              </a:solidFill>
            </a:endParaRPr>
          </a:p>
        </p:txBody>
      </p:sp>
      <p:sp>
        <p:nvSpPr>
          <p:cNvPr id="28" name="文字方塊 27"/>
          <p:cNvSpPr txBox="1"/>
          <p:nvPr/>
        </p:nvSpPr>
        <p:spPr>
          <a:xfrm>
            <a:off x="2698028" y="377891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小水點積聚成雲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2698028" y="4140051"/>
            <a:ext cx="26277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所形成的雲帶酸性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30" name="Freeform 9"/>
          <p:cNvSpPr/>
          <p:nvPr/>
        </p:nvSpPr>
        <p:spPr>
          <a:xfrm>
            <a:off x="444345" y="2841003"/>
            <a:ext cx="1872000" cy="828000"/>
          </a:xfrm>
          <a:prstGeom prst="cloud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分析帶來的影響</a:t>
            </a:r>
            <a:endParaRPr lang="en-US" sz="2000" b="1" dirty="0"/>
          </a:p>
        </p:txBody>
      </p: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8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zh-TW" altLang="en-US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5731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5" grpId="0"/>
      <p:bldP spid="27" grpId="0"/>
      <p:bldP spid="29" grpId="0"/>
      <p:bldP spid="3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31</a:t>
            </a:fld>
            <a:endParaRPr lang="en-US" dirty="0"/>
          </a:p>
        </p:txBody>
      </p:sp>
      <p:sp>
        <p:nvSpPr>
          <p:cNvPr id="19" name="Google Shape;488;p27"/>
          <p:cNvSpPr/>
          <p:nvPr/>
        </p:nvSpPr>
        <p:spPr>
          <a:xfrm>
            <a:off x="6285722" y="2050249"/>
            <a:ext cx="2794319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40000"/>
              </a:lnSpc>
              <a:spcBef>
                <a:spcPct val="0"/>
              </a:spcBef>
            </a:pPr>
            <a:endParaRPr lang="en-HK" altLang="zh-TW" sz="2400" b="1" dirty="0" smtClean="0">
              <a:solidFill>
                <a:prstClr val="white"/>
              </a:solidFill>
            </a:endParaRPr>
          </a:p>
        </p:txBody>
      </p:sp>
      <p:sp>
        <p:nvSpPr>
          <p:cNvPr id="21" name="Google Shape;491;p27"/>
          <p:cNvSpPr/>
          <p:nvPr/>
        </p:nvSpPr>
        <p:spPr>
          <a:xfrm>
            <a:off x="2585433" y="2050249"/>
            <a:ext cx="2794320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3" name="Google Shape;506;p27"/>
          <p:cNvSpPr/>
          <p:nvPr/>
        </p:nvSpPr>
        <p:spPr>
          <a:xfrm>
            <a:off x="2578818" y="3718911"/>
            <a:ext cx="2794320" cy="894647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31" name="Google Shape;509;p27"/>
          <p:cNvSpPr/>
          <p:nvPr/>
        </p:nvSpPr>
        <p:spPr>
          <a:xfrm>
            <a:off x="2585433" y="5374182"/>
            <a:ext cx="2794320" cy="89640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5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prstClr val="white"/>
                </a:solidFill>
              </a:rPr>
              <a:t>降下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酸雨</a:t>
            </a: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35" name="Google Shape;512;p27"/>
          <p:cNvSpPr/>
          <p:nvPr/>
        </p:nvSpPr>
        <p:spPr>
          <a:xfrm>
            <a:off x="5502886" y="2420290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" name="Google Shape;513;p27"/>
          <p:cNvSpPr/>
          <p:nvPr/>
        </p:nvSpPr>
        <p:spPr>
          <a:xfrm>
            <a:off x="9318534" y="2462802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" name="Google Shape;514;p27"/>
          <p:cNvSpPr/>
          <p:nvPr/>
        </p:nvSpPr>
        <p:spPr>
          <a:xfrm flipH="1">
            <a:off x="1143192" y="4130605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4" name="Google Shape;517;p27"/>
          <p:cNvSpPr/>
          <p:nvPr/>
        </p:nvSpPr>
        <p:spPr>
          <a:xfrm rot="10800000">
            <a:off x="5458217" y="4081976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" name="Google Shape;509;p27"/>
          <p:cNvSpPr/>
          <p:nvPr/>
        </p:nvSpPr>
        <p:spPr>
          <a:xfrm>
            <a:off x="6285722" y="3527751"/>
            <a:ext cx="2794320" cy="1275214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 w="57150"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defTabSz="1422400">
              <a:spcBef>
                <a:spcPts val="60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schemeClr val="bg1"/>
                </a:solidFill>
              </a:rPr>
              <a:t>污染物溶解</a:t>
            </a:r>
            <a:r>
              <a:rPr lang="zh-TW" altLang="en-US" sz="2400" b="1" dirty="0" smtClean="0">
                <a:solidFill>
                  <a:schemeClr val="bg1"/>
                </a:solidFill>
              </a:rPr>
              <a:t>於</a:t>
            </a:r>
            <a:r>
              <a:rPr lang="en-HK" altLang="zh-TW" sz="2400" b="1" dirty="0" smtClean="0">
                <a:solidFill>
                  <a:schemeClr val="bg1"/>
                </a:solidFill>
              </a:rPr>
              <a:t/>
            </a:r>
            <a:br>
              <a:rPr lang="en-HK" altLang="zh-TW" sz="2400" b="1" dirty="0" smtClean="0">
                <a:solidFill>
                  <a:schemeClr val="bg1"/>
                </a:solidFill>
              </a:rPr>
            </a:br>
            <a:r>
              <a:rPr lang="zh-TW" altLang="en-US" sz="2400" b="1" dirty="0" smtClean="0">
                <a:solidFill>
                  <a:schemeClr val="bg1"/>
                </a:solidFill>
              </a:rPr>
              <a:t>空氣</a:t>
            </a:r>
            <a:r>
              <a:rPr lang="zh-TW" altLang="en-US" sz="2400" b="1" dirty="0">
                <a:solidFill>
                  <a:schemeClr val="bg1"/>
                </a:solidFill>
              </a:rPr>
              <a:t>中的小水點</a:t>
            </a:r>
            <a:r>
              <a:rPr lang="zh-TW" altLang="en-US" sz="2400" b="1" dirty="0" smtClean="0">
                <a:solidFill>
                  <a:schemeClr val="bg1"/>
                </a:solidFill>
              </a:rPr>
              <a:t>，</a:t>
            </a:r>
            <a:r>
              <a:rPr lang="en-HK" altLang="zh-TW" sz="2400" b="1" dirty="0">
                <a:solidFill>
                  <a:schemeClr val="bg1"/>
                </a:solidFill>
              </a:rPr>
              <a:t/>
            </a:r>
            <a:br>
              <a:rPr lang="en-HK" altLang="zh-TW" sz="2400" b="1" dirty="0">
                <a:solidFill>
                  <a:schemeClr val="bg1"/>
                </a:solidFill>
              </a:rPr>
            </a:br>
            <a:r>
              <a:rPr lang="zh-TW" altLang="en-US" sz="2400" b="1" dirty="0" smtClean="0">
                <a:solidFill>
                  <a:schemeClr val="bg1"/>
                </a:solidFill>
              </a:rPr>
              <a:t>形成酸</a:t>
            </a:r>
            <a:endParaRPr lang="en-US" altLang="zh-TW" sz="2400" b="1" dirty="0">
              <a:solidFill>
                <a:schemeClr val="bg1"/>
              </a:solidFill>
            </a:endParaRPr>
          </a:p>
        </p:txBody>
      </p:sp>
      <p:sp>
        <p:nvSpPr>
          <p:cNvPr id="1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54146" y="596437"/>
            <a:ext cx="8952484" cy="10415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+mn-ea"/>
              </a:rPr>
              <a:t>科學</a:t>
            </a:r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科</a:t>
            </a:r>
            <a:endParaRPr lang="en-HK" altLang="zh-TW" sz="32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試說明酸雨形成的過程。</a:t>
            </a:r>
            <a:endParaRPr lang="en-ID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2636630" y="202018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燃燒燃料</a:t>
            </a:r>
          </a:p>
        </p:txBody>
      </p:sp>
      <p:sp>
        <p:nvSpPr>
          <p:cNvPr id="25" name="文字方塊 24"/>
          <p:cNvSpPr txBox="1"/>
          <p:nvPr/>
        </p:nvSpPr>
        <p:spPr>
          <a:xfrm>
            <a:off x="2636630" y="2284477"/>
            <a:ext cx="26277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例如在發電廠、工廠及車輛引擎運作時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26" name="文字方塊 25"/>
          <p:cNvSpPr txBox="1"/>
          <p:nvPr/>
        </p:nvSpPr>
        <p:spPr>
          <a:xfrm>
            <a:off x="6452278" y="2036130"/>
            <a:ext cx="2627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lnSpc>
                <a:spcPct val="90000"/>
              </a:lnSpc>
              <a:spcBef>
                <a:spcPct val="0"/>
              </a:spcBef>
            </a:pPr>
            <a:r>
              <a:rPr lang="zh-TW" altLang="en-US" sz="2000" b="1" dirty="0" smtClean="0">
                <a:solidFill>
                  <a:prstClr val="white"/>
                </a:solidFill>
              </a:rPr>
              <a:t>釋出</a:t>
            </a:r>
            <a:r>
              <a:rPr lang="zh-TW" altLang="en-US" sz="2000" b="1" dirty="0">
                <a:solidFill>
                  <a:prstClr val="white"/>
                </a:solidFill>
              </a:rPr>
              <a:t>酸性</a:t>
            </a:r>
            <a:r>
              <a:rPr lang="zh-TW" altLang="en-US" sz="2000" b="1" dirty="0" smtClean="0">
                <a:solidFill>
                  <a:prstClr val="white"/>
                </a:solidFill>
              </a:rPr>
              <a:t>空氣污染物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6452278" y="2346263"/>
            <a:ext cx="32431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lnSpc>
                <a:spcPct val="90000"/>
              </a:lnSpc>
              <a:spcBef>
                <a:spcPct val="0"/>
              </a:spcBef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</a:rPr>
              <a:t>例如二氧化碳</a:t>
            </a:r>
            <a:r>
              <a:rPr lang="en-US" altLang="zh-TW" sz="2000" b="1" dirty="0" smtClean="0">
                <a:solidFill>
                  <a:prstClr val="white"/>
                </a:solidFill>
              </a:rPr>
              <a:t/>
            </a:r>
            <a:br>
              <a:rPr lang="en-US" altLang="zh-TW" sz="2000" b="1" dirty="0" smtClean="0">
                <a:solidFill>
                  <a:prstClr val="white"/>
                </a:solidFill>
              </a:rPr>
            </a:br>
            <a:r>
              <a:rPr lang="zh-TW" altLang="en-US" sz="2000" b="1" dirty="0" smtClean="0">
                <a:solidFill>
                  <a:prstClr val="white"/>
                </a:solidFill>
              </a:rPr>
              <a:t>及氮氧化物</a:t>
            </a:r>
            <a:endParaRPr lang="zh-TW" altLang="en-US" sz="2000" b="1" dirty="0">
              <a:solidFill>
                <a:prstClr val="white"/>
              </a:solidFill>
            </a:endParaRPr>
          </a:p>
        </p:txBody>
      </p:sp>
      <p:sp>
        <p:nvSpPr>
          <p:cNvPr id="28" name="文字方塊 27"/>
          <p:cNvSpPr txBox="1"/>
          <p:nvPr/>
        </p:nvSpPr>
        <p:spPr>
          <a:xfrm>
            <a:off x="2698028" y="3778914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小水點積聚成雲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2698028" y="4140051"/>
            <a:ext cx="26277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所形成的雲帶酸性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24" name="手繪多邊形 23"/>
          <p:cNvSpPr/>
          <p:nvPr/>
        </p:nvSpPr>
        <p:spPr>
          <a:xfrm flipH="1">
            <a:off x="1454761" y="1713972"/>
            <a:ext cx="129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首先，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32" name="手繪多邊形 31"/>
          <p:cNvSpPr/>
          <p:nvPr/>
        </p:nvSpPr>
        <p:spPr>
          <a:xfrm>
            <a:off x="8767666" y="1661680"/>
            <a:ext cx="129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之後，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33" name="手繪多邊形 32"/>
          <p:cNvSpPr/>
          <p:nvPr/>
        </p:nvSpPr>
        <p:spPr>
          <a:xfrm>
            <a:off x="8396497" y="2351905"/>
            <a:ext cx="1044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例如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4" name="手繪多邊形 33"/>
          <p:cNvSpPr/>
          <p:nvPr/>
        </p:nvSpPr>
        <p:spPr>
          <a:xfrm flipH="1">
            <a:off x="1454761" y="3418197"/>
            <a:ext cx="129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之後，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7" name="手繪多邊形 36"/>
          <p:cNvSpPr/>
          <p:nvPr/>
        </p:nvSpPr>
        <p:spPr>
          <a:xfrm>
            <a:off x="8722292" y="3324272"/>
            <a:ext cx="129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之後，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0" name="手繪多邊形 39"/>
          <p:cNvSpPr/>
          <p:nvPr/>
        </p:nvSpPr>
        <p:spPr>
          <a:xfrm flipH="1">
            <a:off x="1454761" y="5046041"/>
            <a:ext cx="129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最後，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grpSp>
        <p:nvGrpSpPr>
          <p:cNvPr id="42" name="群組 41"/>
          <p:cNvGrpSpPr/>
          <p:nvPr/>
        </p:nvGrpSpPr>
        <p:grpSpPr>
          <a:xfrm>
            <a:off x="4533791" y="481153"/>
            <a:ext cx="1584000" cy="432000"/>
            <a:chOff x="2139619" y="5630815"/>
            <a:chExt cx="2662490" cy="634401"/>
          </a:xfrm>
        </p:grpSpPr>
        <p:sp>
          <p:nvSpPr>
            <p:cNvPr id="46" name="手繪多邊形 45"/>
            <p:cNvSpPr/>
            <p:nvPr/>
          </p:nvSpPr>
          <p:spPr>
            <a:xfrm flipH="1">
              <a:off x="2139621" y="5630815"/>
              <a:ext cx="2662488" cy="634401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b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139619" y="5672609"/>
              <a:ext cx="2529308" cy="5423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b="1" i="1" dirty="0">
                  <a:latin typeface="+mn-ea"/>
                </a:rPr>
                <a:t>我會</a:t>
              </a:r>
              <a:r>
                <a:rPr lang="zh-TW" altLang="en-US" b="1" i="1" dirty="0" smtClean="0">
                  <a:latin typeface="+mn-ea"/>
                </a:rPr>
                <a:t>說明</a:t>
              </a:r>
              <a:r>
                <a:rPr lang="en-US" altLang="zh-TW" b="1" i="1" dirty="0" smtClean="0">
                  <a:latin typeface="+mn-ea"/>
                </a:rPr>
                <a:t>……</a:t>
              </a:r>
              <a:endParaRPr lang="en-US" altLang="zh-TW" b="1" i="1" dirty="0">
                <a:latin typeface="+mn-ea"/>
              </a:endParaRPr>
            </a:p>
          </p:txBody>
        </p:sp>
      </p:grpSp>
      <p:sp>
        <p:nvSpPr>
          <p:cNvPr id="51" name="手繪多邊形 50"/>
          <p:cNvSpPr/>
          <p:nvPr/>
        </p:nvSpPr>
        <p:spPr>
          <a:xfrm flipH="1">
            <a:off x="1653005" y="2306271"/>
            <a:ext cx="1044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例如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grpSp>
        <p:nvGrpSpPr>
          <p:cNvPr id="39" name="群組 38"/>
          <p:cNvGrpSpPr/>
          <p:nvPr/>
        </p:nvGrpSpPr>
        <p:grpSpPr>
          <a:xfrm flipH="1">
            <a:off x="6426472" y="5528103"/>
            <a:ext cx="2736000" cy="432000"/>
            <a:chOff x="2139619" y="5630815"/>
            <a:chExt cx="2662490" cy="634401"/>
          </a:xfrm>
        </p:grpSpPr>
        <p:sp>
          <p:nvSpPr>
            <p:cNvPr id="48" name="手繪多邊形 47"/>
            <p:cNvSpPr/>
            <p:nvPr/>
          </p:nvSpPr>
          <p:spPr>
            <a:xfrm flipH="1">
              <a:off x="2139621" y="5630815"/>
              <a:ext cx="2662488" cy="634401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b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2139619" y="5672609"/>
              <a:ext cx="2640486" cy="5423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b="1" i="1" dirty="0">
                  <a:latin typeface="+mn-ea"/>
                </a:rPr>
                <a:t>以上就是</a:t>
              </a:r>
              <a:r>
                <a:rPr lang="en-US" altLang="zh-TW" b="1" i="1" dirty="0">
                  <a:latin typeface="+mn-ea"/>
                </a:rPr>
                <a:t>……</a:t>
              </a:r>
              <a:r>
                <a:rPr lang="zh-TW" altLang="en-US" b="1" i="1" dirty="0">
                  <a:latin typeface="+mn-ea"/>
                </a:rPr>
                <a:t>的</a:t>
              </a:r>
              <a:r>
                <a:rPr lang="en-US" altLang="zh-TW" b="1" i="1" dirty="0" smtClean="0">
                  <a:latin typeface="+mn-ea"/>
                </a:rPr>
                <a:t>……</a:t>
              </a:r>
              <a:r>
                <a:rPr lang="zh-TW" altLang="en-US" b="1" i="1" dirty="0" smtClean="0">
                  <a:latin typeface="+mn-ea"/>
                </a:rPr>
                <a:t>過程</a:t>
              </a:r>
              <a:endParaRPr lang="zh-TW" altLang="en-US" b="1" i="1" dirty="0">
                <a:latin typeface="+mn-ea"/>
              </a:endParaRPr>
            </a:p>
          </p:txBody>
        </p:sp>
      </p:grpSp>
      <p:sp>
        <p:nvSpPr>
          <p:cNvPr id="5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252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運用程序說明模範短語</a:t>
            </a:r>
            <a:endParaRPr lang="en-ID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0" name="手繪多邊形 49"/>
          <p:cNvSpPr/>
          <p:nvPr/>
        </p:nvSpPr>
        <p:spPr>
          <a:xfrm flipH="1">
            <a:off x="1706761" y="4042365"/>
            <a:ext cx="1044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所以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81024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2" grpId="0" animBg="1"/>
      <p:bldP spid="33" grpId="0" animBg="1"/>
      <p:bldP spid="34" grpId="0" animBg="1"/>
      <p:bldP spid="37" grpId="0" animBg="1"/>
      <p:bldP spid="40" grpId="0" animBg="1"/>
      <p:bldP spid="51" grpId="0" animBg="1"/>
      <p:bldP spid="5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0116096"/>
              </p:ext>
            </p:extLst>
          </p:nvPr>
        </p:nvGraphicFramePr>
        <p:xfrm>
          <a:off x="1454727" y="1849581"/>
          <a:ext cx="8991600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5347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</a:rPr>
                        <a:t>點題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我會說明有關酸雨形成的過程。</a:t>
                      </a:r>
                      <a:endParaRPr lang="en-US" sz="1800" b="0" i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步驟一</a:t>
                      </a:r>
                      <a:endParaRPr lang="en-US" altLang="zh-TW" sz="2000" b="1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首先，在工業和日常生活中，人們會燃燒燃料，例如發電廠、工廠及車輛引擎運作時都會大量燃燒燃料。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1" i="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步驟二</a:t>
                      </a:r>
                      <a:endParaRPr lang="en-US" altLang="zh-TW" sz="20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之後，酸性空氣污染物便會從燃燒中的燃料釋出，例如有二氧化碳及氮氧化物。</a:t>
                      </a:r>
                      <a:endParaRPr lang="en-US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1" i="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步驟三</a:t>
                      </a:r>
                      <a:endParaRPr lang="en-US" altLang="zh-TW" sz="20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之後，這些污染物會溶解於空氣中的小水點，形成了酸。</a:t>
                      </a:r>
                      <a:endParaRPr lang="en-US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</a:rPr>
                        <a:t>步驟四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之後，這些帶酸性的小水點便會積聚成雲，所以所形成的雲亦會帶酸性。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1" i="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最後的步驟</a:t>
                      </a:r>
                      <a:endParaRPr lang="en-US" altLang="zh-TW" sz="20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最後，這些帶酸性的雲便會降下酸雨。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1" i="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總結</a:t>
                      </a:r>
                      <a:endParaRPr lang="en-US" altLang="zh-TW" sz="20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以上就是酸雨形成的過程。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32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54146" y="596437"/>
            <a:ext cx="8952484" cy="104150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+mn-ea"/>
              </a:rPr>
              <a:t>科學</a:t>
            </a:r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科</a:t>
            </a:r>
            <a:endParaRPr lang="en-HK" altLang="zh-TW" sz="3200" b="1" dirty="0" smtClean="0">
              <a:solidFill>
                <a:schemeClr val="tx1"/>
              </a:solidFill>
              <a:latin typeface="+mn-ea"/>
            </a:endParaRPr>
          </a:p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試說明酸雨形成的過程。</a:t>
            </a:r>
            <a:endParaRPr lang="en-ID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8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</a:p>
        </p:txBody>
      </p:sp>
    </p:spTree>
    <p:extLst>
      <p:ext uri="{BB962C8B-B14F-4D97-AF65-F5344CB8AC3E}">
        <p14:creationId xmlns:p14="http://schemas.microsoft.com/office/powerpoint/2010/main" val="305367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2768792" y="1610555"/>
            <a:ext cx="6654417" cy="3673963"/>
            <a:chOff x="1259583" y="1610555"/>
            <a:chExt cx="6654417" cy="3673963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02348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530000" y="1610555"/>
              <a:ext cx="3384000" cy="3673963"/>
              <a:chOff x="4728228" y="1784180"/>
              <a:chExt cx="2814714" cy="4078939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2972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4" action="ppaction://hlinksldjump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構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5" action="ppaction://hlinksldjump"/>
                  </a:rPr>
                  <a:t>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5" action="ppaction://hlinksldjump"/>
                  </a:rPr>
                  <a:t>說明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6" action="ppaction://hlinksldjump"/>
                  </a:rPr>
                  <a:t>檢視關鍵步驟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7" action="ppaction://hlinksldjump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運用程序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說明模範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短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9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25958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10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1" action="ppaction://hlinksldjump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2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8718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2768792" y="1610555"/>
            <a:ext cx="6654417" cy="3721319"/>
            <a:chOff x="1259583" y="1610555"/>
            <a:chExt cx="6654417" cy="3721319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02348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530000" y="1610555"/>
              <a:ext cx="3384000" cy="3721319"/>
              <a:chOff x="4728228" y="1784180"/>
              <a:chExt cx="2814714" cy="4131515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檢視關鍵步驟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說明模範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短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25958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3369466" y="2456436"/>
            <a:ext cx="1296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697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rgbClr val="E5B7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6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2980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7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7711177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要掌握良好的「評述性話語」能力，學生首先應學會識別不同「評述性話語」的類型。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透過學習從標題或題目辨認出標誌不同「評述性話語」類型的字詞，學生更能識別有關的「評述性話語」類型。</a:t>
            </a:r>
          </a:p>
          <a:p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識別「評述性話語」類型後，學生能更準確地選用相應的學習策略，促進思考及組織內容。</a:t>
            </a:r>
          </a:p>
        </p:txBody>
      </p:sp>
    </p:spTree>
    <p:extLst>
      <p:ext uri="{BB962C8B-B14F-4D97-AF65-F5344CB8AC3E}">
        <p14:creationId xmlns:p14="http://schemas.microsoft.com/office/powerpoint/2010/main" val="481757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2069680" y="2876129"/>
            <a:ext cx="1258481" cy="125847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774212" y="5953059"/>
            <a:ext cx="496185" cy="4961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9571810" y="270440"/>
            <a:ext cx="1258481" cy="125847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4392799" y="3640449"/>
            <a:ext cx="2936724" cy="2950476"/>
            <a:chOff x="736854" y="1514433"/>
            <a:chExt cx="2936724" cy="2950476"/>
          </a:xfrm>
        </p:grpSpPr>
        <p:sp>
          <p:nvSpPr>
            <p:cNvPr id="148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1514433"/>
              <a:ext cx="2936724" cy="295047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49" name="文字方塊 148"/>
            <p:cNvSpPr txBox="1"/>
            <p:nvPr/>
          </p:nvSpPr>
          <p:spPr>
            <a:xfrm>
              <a:off x="765265" y="1835509"/>
              <a:ext cx="287990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進行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完成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做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辦理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8</a:t>
            </a:fld>
            <a:endParaRPr lang="en-US" dirty="0"/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9178" y="1645534"/>
            <a:ext cx="663968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標題或題目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中的標誌字詞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能夠標示答案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的話語類型或所達到的溝通功能，以下是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一些標示程序說明的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常見標誌字詞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：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9" name="群組 18"/>
          <p:cNvGrpSpPr/>
          <p:nvPr/>
        </p:nvGrpSpPr>
        <p:grpSpPr>
          <a:xfrm>
            <a:off x="8103448" y="2486287"/>
            <a:ext cx="2936724" cy="2950476"/>
            <a:chOff x="736854" y="1514433"/>
            <a:chExt cx="2936724" cy="2950476"/>
          </a:xfrm>
        </p:grpSpPr>
        <p:sp>
          <p:nvSpPr>
            <p:cNvPr id="22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1514433"/>
              <a:ext cx="2936724" cy="295047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765265" y="2112508"/>
              <a:ext cx="287990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步驟  過程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流程  次序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順序  經過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391437" y="3002583"/>
            <a:ext cx="2936724" cy="2950476"/>
            <a:chOff x="736854" y="1514433"/>
            <a:chExt cx="2936724" cy="2950476"/>
          </a:xfrm>
        </p:grpSpPr>
        <p:sp>
          <p:nvSpPr>
            <p:cNvPr id="25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1514433"/>
              <a:ext cx="2936724" cy="295047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765265" y="2112508"/>
              <a:ext cx="287990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如何</a:t>
              </a: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怎樣</a:t>
              </a: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怎麼樣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147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投影片編號版面配置區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9</a:t>
            </a:fld>
            <a:endParaRPr lang="en-US" dirty="0"/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4271985" y="291999"/>
            <a:ext cx="7604269" cy="7755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程序說明標誌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字詞其他意思</a:t>
            </a:r>
          </a:p>
        </p:txBody>
      </p:sp>
      <p:sp>
        <p:nvSpPr>
          <p:cNvPr id="5" name="矩形 4"/>
          <p:cNvSpPr/>
          <p:nvPr/>
        </p:nvSpPr>
        <p:spPr>
          <a:xfrm>
            <a:off x="770022" y="1591450"/>
            <a:ext cx="106519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+mn-ea"/>
              </a:rPr>
              <a:t>如何、怎樣、怎麼樣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+mn-ea"/>
              </a:rPr>
              <a:t>亦可作為「描述」的</a:t>
            </a:r>
            <a:r>
              <a:rPr lang="zh-TW" altLang="en-US" sz="2800" b="1" dirty="0" smtClean="0">
                <a:solidFill>
                  <a:srgbClr val="FF0000"/>
                </a:solidFill>
                <a:latin typeface="+mn-ea"/>
              </a:rPr>
              <a:t>標誌字詞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 smtClean="0">
                <a:latin typeface="+mn-ea"/>
              </a:rPr>
              <a:t>於標題或題目中</a:t>
            </a:r>
            <a:r>
              <a:rPr lang="zh-TW" altLang="en-US" sz="2800" dirty="0">
                <a:latin typeface="+mn-ea"/>
              </a:rPr>
              <a:t>會提及一些</a:t>
            </a:r>
            <a:r>
              <a:rPr lang="zh-TW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事物</a:t>
            </a:r>
          </a:p>
        </p:txBody>
      </p:sp>
      <p:sp>
        <p:nvSpPr>
          <p:cNvPr id="6" name="矩形 5"/>
          <p:cNvSpPr/>
          <p:nvPr/>
        </p:nvSpPr>
        <p:spPr>
          <a:xfrm>
            <a:off x="1475872" y="3813978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示例一：「那隻手錶是</a:t>
            </a:r>
            <a:r>
              <a:rPr lang="zh-TW" altLang="en-US" sz="3200" b="1" dirty="0" smtClean="0"/>
              <a:t>怎樣的？</a:t>
            </a:r>
            <a:r>
              <a:rPr lang="zh-TW" altLang="en-US" sz="3200" b="1" dirty="0"/>
              <a:t>」</a:t>
            </a:r>
          </a:p>
        </p:txBody>
      </p:sp>
      <p:sp>
        <p:nvSpPr>
          <p:cNvPr id="16" name="矩形 15"/>
          <p:cNvSpPr/>
          <p:nvPr/>
        </p:nvSpPr>
        <p:spPr>
          <a:xfrm>
            <a:off x="1475872" y="4832909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示例二：「窗外的風景如何？」</a:t>
            </a:r>
          </a:p>
        </p:txBody>
      </p:sp>
      <p:sp>
        <p:nvSpPr>
          <p:cNvPr id="17" name="左右中括弧 16"/>
          <p:cNvSpPr/>
          <p:nvPr/>
        </p:nvSpPr>
        <p:spPr>
          <a:xfrm rot="5400000">
            <a:off x="6027367" y="3695924"/>
            <a:ext cx="553983" cy="790097"/>
          </a:xfrm>
          <a:prstGeom prst="bracketPair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圓角矩形 25"/>
          <p:cNvSpPr/>
          <p:nvPr/>
        </p:nvSpPr>
        <p:spPr>
          <a:xfrm>
            <a:off x="7120164" y="3799271"/>
            <a:ext cx="786890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左右中括弧 28"/>
          <p:cNvSpPr/>
          <p:nvPr/>
        </p:nvSpPr>
        <p:spPr>
          <a:xfrm rot="5400000">
            <a:off x="6020705" y="4106913"/>
            <a:ext cx="553983" cy="2005977"/>
          </a:xfrm>
          <a:prstGeom prst="bracketPair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圓角矩形 26"/>
          <p:cNvSpPr/>
          <p:nvPr/>
        </p:nvSpPr>
        <p:spPr>
          <a:xfrm>
            <a:off x="7300685" y="4802119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書卷 (水平) 11"/>
          <p:cNvSpPr/>
          <p:nvPr/>
        </p:nvSpPr>
        <p:spPr>
          <a:xfrm>
            <a:off x="7461979" y="1188084"/>
            <a:ext cx="3960000" cy="11880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/>
              <a:t>有關描述的訓練框架，請參閱</a:t>
            </a:r>
            <a:r>
              <a:rPr lang="en-US" altLang="zh-TW" sz="2000" b="1" dirty="0"/>
              <a:t/>
            </a:r>
            <a:br>
              <a:rPr lang="en-US" altLang="zh-TW" sz="2000" b="1" dirty="0"/>
            </a:br>
            <a:r>
              <a:rPr lang="zh-TW" altLang="en-US" sz="2000" b="1" dirty="0" smtClean="0"/>
              <a:t>「描述 </a:t>
            </a:r>
            <a:r>
              <a:rPr lang="zh-TW" altLang="en-US" sz="2000" b="1" dirty="0" smtClean="0"/>
              <a:t>訓練框架」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03266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 animBg="1"/>
      <p:bldP spid="26" grpId="0" animBg="1"/>
      <p:bldP spid="29" grpId="0" animBg="1"/>
      <p:bldP spid="27" grpId="0" animBg="1"/>
      <p:bldP spid="12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自訂 9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BE02B1"/>
      </a:hlink>
      <a:folHlink>
        <a:srgbClr val="8C8C8C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13555</TotalTime>
  <Words>2252</Words>
  <Application>Microsoft Office PowerPoint</Application>
  <PresentationFormat>寬螢幕</PresentationFormat>
  <Paragraphs>404</Paragraphs>
  <Slides>32</Slides>
  <Notes>31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32</vt:i4>
      </vt:variant>
    </vt:vector>
  </HeadingPairs>
  <TitlesOfParts>
    <vt:vector size="42" baseType="lpstr">
      <vt:lpstr>DFPBiaoKaiShu-B5</vt:lpstr>
      <vt:lpstr>Helvetica Neue</vt:lpstr>
      <vt:lpstr>Poppins</vt:lpstr>
      <vt:lpstr>微軟正黑體</vt:lpstr>
      <vt:lpstr>微軟正黑體</vt:lpstr>
      <vt:lpstr>新細明體</vt:lpstr>
      <vt:lpstr>Arial</vt:lpstr>
      <vt:lpstr>Calibri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576</cp:revision>
  <dcterms:created xsi:type="dcterms:W3CDTF">2022-06-23T09:13:07Z</dcterms:created>
  <dcterms:modified xsi:type="dcterms:W3CDTF">2023-10-04T08:53:39Z</dcterms:modified>
</cp:coreProperties>
</file>